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3"/>
  </p:notesMasterIdLst>
  <p:sldIdLst>
    <p:sldId id="257" r:id="rId2"/>
    <p:sldId id="293" r:id="rId3"/>
    <p:sldId id="294" r:id="rId4"/>
    <p:sldId id="272" r:id="rId5"/>
    <p:sldId id="295" r:id="rId6"/>
    <p:sldId id="274" r:id="rId7"/>
    <p:sldId id="298" r:id="rId8"/>
    <p:sldId id="299" r:id="rId9"/>
    <p:sldId id="300" r:id="rId10"/>
    <p:sldId id="304" r:id="rId11"/>
    <p:sldId id="305" r:id="rId12"/>
    <p:sldId id="306" r:id="rId13"/>
    <p:sldId id="307" r:id="rId14"/>
    <p:sldId id="308" r:id="rId15"/>
    <p:sldId id="309" r:id="rId16"/>
    <p:sldId id="312" r:id="rId17"/>
    <p:sldId id="313" r:id="rId18"/>
    <p:sldId id="316" r:id="rId19"/>
    <p:sldId id="303" r:id="rId20"/>
    <p:sldId id="317" r:id="rId21"/>
    <p:sldId id="296" r:id="rId22"/>
    <p:sldId id="319" r:id="rId23"/>
    <p:sldId id="320" r:id="rId24"/>
    <p:sldId id="321" r:id="rId25"/>
    <p:sldId id="322" r:id="rId26"/>
    <p:sldId id="323" r:id="rId27"/>
    <p:sldId id="324" r:id="rId28"/>
    <p:sldId id="325" r:id="rId29"/>
    <p:sldId id="326" r:id="rId30"/>
    <p:sldId id="318"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297"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269" r:id="rId71"/>
    <p:sldId id="26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ullivan" initials="K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4FF"/>
    <a:srgbClr val="003BC9"/>
    <a:srgbClr val="F1F0EE"/>
    <a:srgbClr val="C5C5C5"/>
    <a:srgbClr val="0016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9" autoAdjust="0"/>
    <p:restoredTop sz="94725"/>
  </p:normalViewPr>
  <p:slideViewPr>
    <p:cSldViewPr snapToGrid="0" snapToObjects="1">
      <p:cViewPr varScale="1">
        <p:scale>
          <a:sx n="93" d="100"/>
          <a:sy n="93" d="100"/>
        </p:scale>
        <p:origin x="150" y="51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828EE-0DED-8346-87DF-07DD54E5BFCB}" type="datetimeFigureOut">
              <a:rPr lang="en-US" smtClean="0"/>
              <a:t>10/2/2018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6AD9A-8993-F045-B734-CC8D05B35C04}" type="slidenum">
              <a:rPr lang="en-US" smtClean="0"/>
              <a:t>‹#›</a:t>
            </a:fld>
            <a:endParaRPr lang="en-US"/>
          </a:p>
        </p:txBody>
      </p:sp>
    </p:spTree>
    <p:extLst>
      <p:ext uri="{BB962C8B-B14F-4D97-AF65-F5344CB8AC3E}">
        <p14:creationId xmlns:p14="http://schemas.microsoft.com/office/powerpoint/2010/main" val="1965019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C6AD9A-8993-F045-B734-CC8D05B35C04}" type="slidenum">
              <a:rPr lang="en-US" smtClean="0"/>
              <a:t>1</a:t>
            </a:fld>
            <a:endParaRPr lang="en-US"/>
          </a:p>
        </p:txBody>
      </p:sp>
    </p:spTree>
    <p:extLst>
      <p:ext uri="{BB962C8B-B14F-4D97-AF65-F5344CB8AC3E}">
        <p14:creationId xmlns:p14="http://schemas.microsoft.com/office/powerpoint/2010/main" val="18001410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Slide">
    <p:bg>
      <p:bgPr>
        <a:solidFill>
          <a:srgbClr val="0064FF"/>
        </a:solidFill>
        <a:effectLst/>
      </p:bgPr>
    </p:bg>
    <p:spTree>
      <p:nvGrpSpPr>
        <p:cNvPr id="1" name=""/>
        <p:cNvGrpSpPr/>
        <p:nvPr/>
      </p:nvGrpSpPr>
      <p:grpSpPr>
        <a:xfrm>
          <a:off x="0" y="0"/>
          <a:ext cx="0" cy="0"/>
          <a:chOff x="0" y="0"/>
          <a:chExt cx="0" cy="0"/>
        </a:xfrm>
      </p:grpSpPr>
      <p:sp>
        <p:nvSpPr>
          <p:cNvPr id="5" name="Rectangle 4"/>
          <p:cNvSpPr/>
          <p:nvPr userDrawn="1"/>
        </p:nvSpPr>
        <p:spPr>
          <a:xfrm>
            <a:off x="0" y="1"/>
            <a:ext cx="12192000" cy="6858000"/>
          </a:xfrm>
          <a:prstGeom prst="rect">
            <a:avLst/>
          </a:prstGeom>
          <a:solidFill>
            <a:srgbClr val="0064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1527805"/>
            <a:ext cx="10515600" cy="2287241"/>
          </a:xfrm>
        </p:spPr>
        <p:txBody>
          <a:bodyPr/>
          <a:lstStyle>
            <a:lvl1pPr>
              <a:defRPr b="0" baseline="0">
                <a:solidFill>
                  <a:schemeClr val="bg1"/>
                </a:solidFill>
                <a:latin typeface="IBM Plex Sans" charset="0"/>
                <a:ea typeface="IBM Plex Sans" charset="0"/>
                <a:cs typeface="IBM Plex Sans" charset="0"/>
              </a:defRPr>
            </a:lvl1pPr>
          </a:lstStyle>
          <a:p>
            <a:r>
              <a:rPr lang="en-US" dirty="0"/>
              <a:t>[Fill in Activity Kit Name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6196" y="6357318"/>
            <a:ext cx="1529551" cy="164152"/>
          </a:xfrm>
          <a:prstGeom prst="rect">
            <a:avLst/>
          </a:prstGeom>
        </p:spPr>
      </p:pic>
      <p:sp>
        <p:nvSpPr>
          <p:cNvPr id="3" name="TextBox 2"/>
          <p:cNvSpPr txBox="1"/>
          <p:nvPr userDrawn="1"/>
        </p:nvSpPr>
        <p:spPr>
          <a:xfrm>
            <a:off x="838200" y="6239786"/>
            <a:ext cx="1577996" cy="369332"/>
          </a:xfrm>
          <a:prstGeom prst="rect">
            <a:avLst/>
          </a:prstGeom>
          <a:noFill/>
        </p:spPr>
        <p:txBody>
          <a:bodyPr wrap="square" rtlCol="0">
            <a:spAutoFit/>
          </a:bodyPr>
          <a:lstStyle/>
          <a:p>
            <a:r>
              <a:rPr lang="en-US">
                <a:solidFill>
                  <a:schemeClr val="bg1"/>
                </a:solidFill>
                <a:latin typeface="IBM Plex Sans" charset="0"/>
                <a:ea typeface="IBM Plex Sans" charset="0"/>
                <a:cs typeface="IBM Plex Sans" charset="0"/>
              </a:rPr>
              <a:t>Presented by</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34400" y="3537918"/>
            <a:ext cx="2819400" cy="2819400"/>
          </a:xfrm>
          <a:prstGeom prst="rect">
            <a:avLst/>
          </a:prstGeom>
        </p:spPr>
      </p:pic>
    </p:spTree>
    <p:extLst>
      <p:ext uri="{BB962C8B-B14F-4D97-AF65-F5344CB8AC3E}">
        <p14:creationId xmlns:p14="http://schemas.microsoft.com/office/powerpoint/2010/main" val="1504243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IBM Plex Sans" charset="0"/>
                <a:ea typeface="IBM Plex Sans" charset="0"/>
                <a:cs typeface="IBM Plex Sans"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lnSpc>
                <a:spcPct val="100000"/>
              </a:lnSpc>
              <a:defRPr b="0" i="0">
                <a:latin typeface="IBM Plex Sans Light" charset="0"/>
                <a:ea typeface="IBM Plex Sans Light" charset="0"/>
                <a:cs typeface="IBM Plex Sans Light" charset="0"/>
              </a:defRPr>
            </a:lvl1pPr>
            <a:lvl2pPr>
              <a:lnSpc>
                <a:spcPct val="100000"/>
              </a:lnSpc>
              <a:defRPr b="0" i="0">
                <a:latin typeface="IBM Plex Sans Light" charset="0"/>
                <a:ea typeface="IBM Plex Sans Light" charset="0"/>
                <a:cs typeface="IBM Plex Sans Light" charset="0"/>
              </a:defRPr>
            </a:lvl2pPr>
            <a:lvl3pPr>
              <a:lnSpc>
                <a:spcPct val="100000"/>
              </a:lnSpc>
              <a:defRPr b="0" i="0">
                <a:latin typeface="IBM Plex Sans Light" charset="0"/>
                <a:ea typeface="IBM Plex Sans Light" charset="0"/>
                <a:cs typeface="IBM Plex Sans Light" charset="0"/>
              </a:defRPr>
            </a:lvl3pPr>
            <a:lvl4pPr>
              <a:lnSpc>
                <a:spcPct val="100000"/>
              </a:lnSpc>
              <a:defRPr b="0" i="0">
                <a:latin typeface="IBM Plex Sans Light" charset="0"/>
                <a:ea typeface="IBM Plex Sans Light" charset="0"/>
                <a:cs typeface="IBM Plex Sans Light" charset="0"/>
              </a:defRPr>
            </a:lvl4pPr>
            <a:lvl5pPr>
              <a:lnSpc>
                <a:spcPct val="100000"/>
              </a:lnSpc>
              <a:defRPr b="0" i="0">
                <a:latin typeface="IBM Plex Sans Light" charset="0"/>
                <a:ea typeface="IBM Plex Sans Light" charset="0"/>
                <a:cs typeface="IBM Plex Sans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lnSpc>
                <a:spcPct val="100000"/>
              </a:lnSpc>
              <a:defRPr b="0" i="0">
                <a:latin typeface="IBM Plex Sans Light" charset="0"/>
                <a:ea typeface="IBM Plex Sans Light" charset="0"/>
                <a:cs typeface="IBM Plex Sans Light" charset="0"/>
              </a:defRPr>
            </a:lvl1pPr>
            <a:lvl2pPr>
              <a:lnSpc>
                <a:spcPct val="100000"/>
              </a:lnSpc>
              <a:defRPr b="0" i="0">
                <a:latin typeface="IBM Plex Sans Light" charset="0"/>
                <a:ea typeface="IBM Plex Sans Light" charset="0"/>
                <a:cs typeface="IBM Plex Sans Light" charset="0"/>
              </a:defRPr>
            </a:lvl2pPr>
            <a:lvl3pPr>
              <a:lnSpc>
                <a:spcPct val="100000"/>
              </a:lnSpc>
              <a:defRPr b="0" i="0">
                <a:latin typeface="IBM Plex Sans Light" charset="0"/>
                <a:ea typeface="IBM Plex Sans Light" charset="0"/>
                <a:cs typeface="IBM Plex Sans Light" charset="0"/>
              </a:defRPr>
            </a:lvl3pPr>
            <a:lvl4pPr>
              <a:lnSpc>
                <a:spcPct val="100000"/>
              </a:lnSpc>
              <a:defRPr b="0" i="0">
                <a:latin typeface="IBM Plex Sans Light" charset="0"/>
                <a:ea typeface="IBM Plex Sans Light" charset="0"/>
                <a:cs typeface="IBM Plex Sans Light" charset="0"/>
              </a:defRPr>
            </a:lvl4pPr>
            <a:lvl5pPr>
              <a:lnSpc>
                <a:spcPct val="100000"/>
              </a:lnSpc>
              <a:defRPr b="0" i="0">
                <a:latin typeface="IBM Plex Sans Light" charset="0"/>
                <a:ea typeface="IBM Plex Sans Light" charset="0"/>
                <a:cs typeface="IBM Plex Sans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98" y="6475031"/>
            <a:ext cx="1529551" cy="164153"/>
          </a:xfrm>
          <a:prstGeom prst="rect">
            <a:avLst/>
          </a:prstGeom>
        </p:spPr>
      </p:pic>
      <p:sp>
        <p:nvSpPr>
          <p:cNvPr id="10" name="Rectangle 9"/>
          <p:cNvSpPr/>
          <p:nvPr userDrawn="1"/>
        </p:nvSpPr>
        <p:spPr>
          <a:xfrm>
            <a:off x="1" y="365125"/>
            <a:ext cx="454171" cy="1325563"/>
          </a:xfrm>
          <a:prstGeom prst="rect">
            <a:avLst/>
          </a:prstGeom>
          <a:solidFill>
            <a:srgbClr val="00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txBox="1">
            <a:spLocks/>
          </p:cNvSpPr>
          <p:nvPr userDrawn="1"/>
        </p:nvSpPr>
        <p:spPr>
          <a:xfrm>
            <a:off x="10933987"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pPr algn="r"/>
              <a:t>‹#›</a:t>
            </a:fld>
            <a:endParaRPr lang="en-US" baseline="0"/>
          </a:p>
        </p:txBody>
      </p:sp>
    </p:spTree>
    <p:extLst>
      <p:ext uri="{BB962C8B-B14F-4D97-AF65-F5344CB8AC3E}">
        <p14:creationId xmlns:p14="http://schemas.microsoft.com/office/powerpoint/2010/main" val="114857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lnSpc>
                <a:spcPct val="100000"/>
              </a:lnSpc>
              <a:defRPr sz="3600">
                <a:latin typeface="IBM Plex Sans" charset="0"/>
                <a:ea typeface="IBM Plex Sans" charset="0"/>
                <a:cs typeface="IBM Plex Sans"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lnSpc>
                <a:spcPct val="100000"/>
              </a:lnSpc>
              <a:buNone/>
              <a:defRPr sz="2400" b="1">
                <a:latin typeface="IBM Plex Sans" charset="0"/>
                <a:ea typeface="IBM Plex Sans" charset="0"/>
                <a:cs typeface="IBM Plex Sans"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lvl1pPr>
              <a:lnSpc>
                <a:spcPct val="100000"/>
              </a:lnSpc>
              <a:defRPr b="0" i="0">
                <a:latin typeface="IBM Plex Sans Light" charset="0"/>
                <a:ea typeface="IBM Plex Sans Light" charset="0"/>
                <a:cs typeface="IBM Plex Sans Light" charset="0"/>
              </a:defRPr>
            </a:lvl1pPr>
            <a:lvl2pPr>
              <a:lnSpc>
                <a:spcPct val="100000"/>
              </a:lnSpc>
              <a:defRPr b="0" i="0">
                <a:latin typeface="IBM Plex Sans Light" charset="0"/>
                <a:ea typeface="IBM Plex Sans Light" charset="0"/>
                <a:cs typeface="IBM Plex Sans Light" charset="0"/>
              </a:defRPr>
            </a:lvl2pPr>
            <a:lvl3pPr>
              <a:lnSpc>
                <a:spcPct val="100000"/>
              </a:lnSpc>
              <a:defRPr b="0" i="0">
                <a:latin typeface="IBM Plex Sans Light" charset="0"/>
                <a:ea typeface="IBM Plex Sans Light" charset="0"/>
                <a:cs typeface="IBM Plex Sans Light" charset="0"/>
              </a:defRPr>
            </a:lvl3pPr>
            <a:lvl4pPr>
              <a:lnSpc>
                <a:spcPct val="100000"/>
              </a:lnSpc>
              <a:defRPr b="0" i="0">
                <a:latin typeface="IBM Plex Sans Light" charset="0"/>
                <a:ea typeface="IBM Plex Sans Light" charset="0"/>
                <a:cs typeface="IBM Plex Sans Light" charset="0"/>
              </a:defRPr>
            </a:lvl4pPr>
            <a:lvl5pPr>
              <a:lnSpc>
                <a:spcPct val="100000"/>
              </a:lnSpc>
              <a:defRPr b="0" i="0">
                <a:latin typeface="IBM Plex Sans Light" charset="0"/>
                <a:ea typeface="IBM Plex Sans Light" charset="0"/>
                <a:cs typeface="IBM Plex Sans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lnSpc>
                <a:spcPct val="100000"/>
              </a:lnSpc>
              <a:buNone/>
              <a:defRPr sz="2400" b="1">
                <a:latin typeface="IBM Plex Sans" charset="0"/>
                <a:ea typeface="IBM Plex Sans" charset="0"/>
                <a:cs typeface="IBM Plex Sans"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lvl1pPr>
              <a:lnSpc>
                <a:spcPct val="100000"/>
              </a:lnSpc>
              <a:defRPr b="0" i="0">
                <a:latin typeface="IBM Plex Sans Light" charset="0"/>
                <a:ea typeface="IBM Plex Sans Light" charset="0"/>
                <a:cs typeface="IBM Plex Sans Light" charset="0"/>
              </a:defRPr>
            </a:lvl1pPr>
            <a:lvl2pPr>
              <a:lnSpc>
                <a:spcPct val="100000"/>
              </a:lnSpc>
              <a:defRPr b="0" i="0">
                <a:latin typeface="IBM Plex Sans Light" charset="0"/>
                <a:ea typeface="IBM Plex Sans Light" charset="0"/>
                <a:cs typeface="IBM Plex Sans Light" charset="0"/>
              </a:defRPr>
            </a:lvl2pPr>
            <a:lvl3pPr>
              <a:lnSpc>
                <a:spcPct val="100000"/>
              </a:lnSpc>
              <a:defRPr b="0" i="0">
                <a:latin typeface="IBM Plex Sans Light" charset="0"/>
                <a:ea typeface="IBM Plex Sans Light" charset="0"/>
                <a:cs typeface="IBM Plex Sans Light" charset="0"/>
              </a:defRPr>
            </a:lvl3pPr>
            <a:lvl4pPr>
              <a:lnSpc>
                <a:spcPct val="100000"/>
              </a:lnSpc>
              <a:defRPr b="0" i="0">
                <a:latin typeface="IBM Plex Sans Light" charset="0"/>
                <a:ea typeface="IBM Plex Sans Light" charset="0"/>
                <a:cs typeface="IBM Plex Sans Light" charset="0"/>
              </a:defRPr>
            </a:lvl4pPr>
            <a:lvl5pPr>
              <a:lnSpc>
                <a:spcPct val="100000"/>
              </a:lnSpc>
              <a:defRPr b="0" i="0">
                <a:latin typeface="IBM Plex Sans Light" charset="0"/>
                <a:ea typeface="IBM Plex Sans Light" charset="0"/>
                <a:cs typeface="IBM Plex Sans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98" y="6475031"/>
            <a:ext cx="1529551" cy="164153"/>
          </a:xfrm>
          <a:prstGeom prst="rect">
            <a:avLst/>
          </a:prstGeom>
        </p:spPr>
      </p:pic>
      <p:sp>
        <p:nvSpPr>
          <p:cNvPr id="12" name="Rectangle 11"/>
          <p:cNvSpPr/>
          <p:nvPr userDrawn="1"/>
        </p:nvSpPr>
        <p:spPr>
          <a:xfrm>
            <a:off x="1" y="365125"/>
            <a:ext cx="454171" cy="1325563"/>
          </a:xfrm>
          <a:prstGeom prst="rect">
            <a:avLst/>
          </a:prstGeom>
          <a:solidFill>
            <a:srgbClr val="00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5"/>
          <p:cNvSpPr txBox="1">
            <a:spLocks/>
          </p:cNvSpPr>
          <p:nvPr userDrawn="1"/>
        </p:nvSpPr>
        <p:spPr>
          <a:xfrm>
            <a:off x="10933987"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pPr algn="r"/>
              <a:t>‹#›</a:t>
            </a:fld>
            <a:endParaRPr lang="en-US" baseline="0"/>
          </a:p>
        </p:txBody>
      </p:sp>
    </p:spTree>
    <p:extLst>
      <p:ext uri="{BB962C8B-B14F-4D97-AF65-F5344CB8AC3E}">
        <p14:creationId xmlns:p14="http://schemas.microsoft.com/office/powerpoint/2010/main" val="415018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nSpc>
                <a:spcPct val="100000"/>
              </a:lnSpc>
              <a:defRPr sz="3600">
                <a:latin typeface="IBM Plex Sans" charset="0"/>
                <a:ea typeface="IBM Plex Sans" charset="0"/>
                <a:cs typeface="IBM Plex Sans" charset="0"/>
              </a:defRPr>
            </a:lvl1pPr>
          </a:lstStyle>
          <a:p>
            <a:r>
              <a:rPr lang="en-US"/>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98" y="6475031"/>
            <a:ext cx="1529551" cy="164153"/>
          </a:xfrm>
          <a:prstGeom prst="rect">
            <a:avLst/>
          </a:prstGeom>
        </p:spPr>
      </p:pic>
      <p:sp>
        <p:nvSpPr>
          <p:cNvPr id="8" name="Rectangle 7"/>
          <p:cNvSpPr/>
          <p:nvPr userDrawn="1"/>
        </p:nvSpPr>
        <p:spPr>
          <a:xfrm>
            <a:off x="1" y="365125"/>
            <a:ext cx="454171" cy="1325563"/>
          </a:xfrm>
          <a:prstGeom prst="rect">
            <a:avLst/>
          </a:prstGeom>
          <a:solidFill>
            <a:srgbClr val="00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txBox="1">
            <a:spLocks/>
          </p:cNvSpPr>
          <p:nvPr userDrawn="1"/>
        </p:nvSpPr>
        <p:spPr>
          <a:xfrm>
            <a:off x="10933987"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pPr algn="r"/>
              <a:t>‹#›</a:t>
            </a:fld>
            <a:endParaRPr lang="en-US" baseline="0"/>
          </a:p>
        </p:txBody>
      </p:sp>
    </p:spTree>
    <p:extLst>
      <p:ext uri="{BB962C8B-B14F-4D97-AF65-F5344CB8AC3E}">
        <p14:creationId xmlns:p14="http://schemas.microsoft.com/office/powerpoint/2010/main" val="191834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lnSpc>
                <a:spcPct val="100000"/>
              </a:lnSpc>
              <a:defRPr sz="3200">
                <a:latin typeface="IBM Plex Sans" charset="0"/>
                <a:ea typeface="IBM Plex Sans" charset="0"/>
                <a:cs typeface="IBM Plex Sans" charset="0"/>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lnSpc>
                <a:spcPct val="100000"/>
              </a:lnSpc>
              <a:defRPr sz="3200">
                <a:latin typeface="IBM Plex Sans" charset="0"/>
                <a:ea typeface="IBM Plex Sans" charset="0"/>
                <a:cs typeface="IBM Plex Sans" charset="0"/>
              </a:defRPr>
            </a:lvl1pPr>
            <a:lvl2pPr>
              <a:lnSpc>
                <a:spcPct val="100000"/>
              </a:lnSpc>
              <a:defRPr sz="2800">
                <a:latin typeface="IBM Plex Sans" charset="0"/>
                <a:ea typeface="IBM Plex Sans" charset="0"/>
                <a:cs typeface="IBM Plex Sans" charset="0"/>
              </a:defRPr>
            </a:lvl2pPr>
            <a:lvl3pPr>
              <a:lnSpc>
                <a:spcPct val="100000"/>
              </a:lnSpc>
              <a:defRPr sz="2400">
                <a:latin typeface="IBM Plex Sans" charset="0"/>
                <a:ea typeface="IBM Plex Sans" charset="0"/>
                <a:cs typeface="IBM Plex Sans" charset="0"/>
              </a:defRPr>
            </a:lvl3pPr>
            <a:lvl4pPr>
              <a:lnSpc>
                <a:spcPct val="100000"/>
              </a:lnSpc>
              <a:defRPr sz="2000">
                <a:latin typeface="IBM Plex Sans" charset="0"/>
                <a:ea typeface="IBM Plex Sans" charset="0"/>
                <a:cs typeface="IBM Plex Sans" charset="0"/>
              </a:defRPr>
            </a:lvl4pPr>
            <a:lvl5pPr>
              <a:lnSpc>
                <a:spcPct val="100000"/>
              </a:lnSpc>
              <a:defRPr sz="2000">
                <a:latin typeface="IBM Plex Sans" charset="0"/>
                <a:ea typeface="IBM Plex Sans" charset="0"/>
                <a:cs typeface="IBM Plex Sans"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lnSpc>
                <a:spcPct val="100000"/>
              </a:lnSpc>
              <a:buNone/>
              <a:defRPr sz="1600">
                <a:latin typeface="IBM Plex Sans" charset="0"/>
                <a:ea typeface="IBM Plex Sans" charset="0"/>
                <a:cs typeface="IBM Plex Sans"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5"/>
          <p:cNvSpPr txBox="1">
            <a:spLocks/>
          </p:cNvSpPr>
          <p:nvPr userDrawn="1"/>
        </p:nvSpPr>
        <p:spPr>
          <a:xfrm>
            <a:off x="10933987"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pPr algn="r"/>
              <a:t>‹#›</a:t>
            </a:fld>
            <a:endParaRPr lang="en-US" baseline="0"/>
          </a:p>
        </p:txBody>
      </p:sp>
    </p:spTree>
    <p:extLst>
      <p:ext uri="{BB962C8B-B14F-4D97-AF65-F5344CB8AC3E}">
        <p14:creationId xmlns:p14="http://schemas.microsoft.com/office/powerpoint/2010/main" val="1803634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nSpc>
                <a:spcPct val="100000"/>
              </a:lnSpc>
              <a:defRPr sz="3600">
                <a:latin typeface="IBM Plex Sans" charset="0"/>
                <a:ea typeface="IBM Plex Sans" charset="0"/>
                <a:cs typeface="IBM Plex Sans" charset="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lnSpc>
                <a:spcPct val="100000"/>
              </a:lnSpc>
              <a:buClr>
                <a:srgbClr val="0064FF"/>
              </a:buClr>
              <a:defRPr sz="2000" b="0" i="0">
                <a:latin typeface="IBM Plex Sans Light" charset="0"/>
                <a:ea typeface="IBM Plex Sans Light" charset="0"/>
                <a:cs typeface="IBM Plex Sans Light" charset="0"/>
              </a:defRPr>
            </a:lvl1pPr>
            <a:lvl2pPr>
              <a:lnSpc>
                <a:spcPct val="100000"/>
              </a:lnSpc>
              <a:defRPr sz="1800" b="0" i="0" baseline="0">
                <a:latin typeface="IBM Plex Sans Light" charset="0"/>
                <a:ea typeface="IBM Plex Sans Light" charset="0"/>
                <a:cs typeface="IBM Plex Sans Light" charset="0"/>
              </a:defRPr>
            </a:lvl2pPr>
            <a:lvl3pPr>
              <a:lnSpc>
                <a:spcPct val="100000"/>
              </a:lnSpc>
              <a:defRPr sz="1800" b="0" i="0" baseline="0">
                <a:latin typeface="IBM Plex Sans Light" charset="0"/>
                <a:ea typeface="IBM Plex Sans Light" charset="0"/>
                <a:cs typeface="IBM Plex Sans Light" charset="0"/>
              </a:defRPr>
            </a:lvl3pPr>
            <a:lvl4pPr>
              <a:lnSpc>
                <a:spcPct val="100000"/>
              </a:lnSpc>
              <a:defRPr b="0" i="0">
                <a:latin typeface="IBM Plex Sans Light" charset="0"/>
                <a:ea typeface="IBM Plex Sans Light" charset="0"/>
                <a:cs typeface="IBM Plex Sans Light" charset="0"/>
              </a:defRPr>
            </a:lvl4pPr>
            <a:lvl5pPr>
              <a:lnSpc>
                <a:spcPct val="100000"/>
              </a:lnSpc>
              <a:defRPr b="0" i="0">
                <a:latin typeface="IBM Plex Sans Light" charset="0"/>
                <a:ea typeface="IBM Plex Sans Light" charset="0"/>
                <a:cs typeface="IBM Plex Sans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98" y="6475031"/>
            <a:ext cx="1529551" cy="164153"/>
          </a:xfrm>
          <a:prstGeom prst="rect">
            <a:avLst/>
          </a:prstGeom>
        </p:spPr>
      </p:pic>
      <p:sp>
        <p:nvSpPr>
          <p:cNvPr id="11" name="Rectangle 10"/>
          <p:cNvSpPr/>
          <p:nvPr userDrawn="1"/>
        </p:nvSpPr>
        <p:spPr>
          <a:xfrm>
            <a:off x="1" y="365125"/>
            <a:ext cx="454171" cy="1325563"/>
          </a:xfrm>
          <a:prstGeom prst="rect">
            <a:avLst/>
          </a:prstGeom>
          <a:solidFill>
            <a:srgbClr val="00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txBox="1">
            <a:spLocks/>
          </p:cNvSpPr>
          <p:nvPr userDrawn="1"/>
        </p:nvSpPr>
        <p:spPr>
          <a:xfrm>
            <a:off x="10933987"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pPr algn="r"/>
              <a:t>‹#›</a:t>
            </a:fld>
            <a:endParaRPr lang="en-US" baseline="0"/>
          </a:p>
        </p:txBody>
      </p:sp>
    </p:spTree>
    <p:extLst>
      <p:ext uri="{BB962C8B-B14F-4D97-AF65-F5344CB8AC3E}">
        <p14:creationId xmlns:p14="http://schemas.microsoft.com/office/powerpoint/2010/main" val="1872239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Content and Imag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138706" cy="1325563"/>
          </a:xfrm>
        </p:spPr>
        <p:txBody>
          <a:bodyPr>
            <a:normAutofit/>
          </a:bodyPr>
          <a:lstStyle>
            <a:lvl1pPr>
              <a:lnSpc>
                <a:spcPct val="100000"/>
              </a:lnSpc>
              <a:defRPr sz="3600">
                <a:latin typeface="IBM Plex Sans" charset="0"/>
                <a:ea typeface="IBM Plex Sans" charset="0"/>
                <a:cs typeface="IBM Plex Sans" charset="0"/>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5138706" cy="4351338"/>
          </a:xfrm>
        </p:spPr>
        <p:txBody>
          <a:bodyPr>
            <a:normAutofit/>
          </a:bodyPr>
          <a:lstStyle>
            <a:lvl1pPr>
              <a:lnSpc>
                <a:spcPct val="100000"/>
              </a:lnSpc>
              <a:buClr>
                <a:srgbClr val="0064FF"/>
              </a:buClr>
              <a:defRPr sz="2000" b="0" i="0">
                <a:latin typeface="IBM Plex Sans Light" charset="0"/>
                <a:ea typeface="IBM Plex Sans Light" charset="0"/>
                <a:cs typeface="IBM Plex Sans Light" charset="0"/>
              </a:defRPr>
            </a:lvl1pPr>
            <a:lvl2pPr>
              <a:defRPr b="0" i="0">
                <a:latin typeface="IBM Plex Sans Light" charset="0"/>
                <a:ea typeface="IBM Plex Sans Light" charset="0"/>
                <a:cs typeface="IBM Plex Sans Light" charset="0"/>
              </a:defRPr>
            </a:lvl2pPr>
            <a:lvl3pPr>
              <a:defRPr b="0" i="0">
                <a:latin typeface="IBM Plex Sans Light" charset="0"/>
                <a:ea typeface="IBM Plex Sans Light" charset="0"/>
                <a:cs typeface="IBM Plex Sans Light" charset="0"/>
              </a:defRPr>
            </a:lvl3pPr>
            <a:lvl4pPr>
              <a:defRPr b="0" i="0">
                <a:latin typeface="IBM Plex Sans Light" charset="0"/>
                <a:ea typeface="IBM Plex Sans Light" charset="0"/>
                <a:cs typeface="IBM Plex Sans Light" charset="0"/>
              </a:defRPr>
            </a:lvl4pPr>
            <a:lvl5pPr>
              <a:defRPr b="0" i="0">
                <a:latin typeface="IBM Plex Sans Light" charset="0"/>
                <a:ea typeface="IBM Plex Sans Light" charset="0"/>
                <a:cs typeface="IBM Plex Sans Light" charset="0"/>
              </a:defRPr>
            </a:lvl5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98" y="6475031"/>
            <a:ext cx="1529551" cy="164153"/>
          </a:xfrm>
          <a:prstGeom prst="rect">
            <a:avLst/>
          </a:prstGeom>
        </p:spPr>
      </p:pic>
      <p:sp>
        <p:nvSpPr>
          <p:cNvPr id="11" name="Rectangle 10"/>
          <p:cNvSpPr/>
          <p:nvPr userDrawn="1"/>
        </p:nvSpPr>
        <p:spPr>
          <a:xfrm>
            <a:off x="1" y="365125"/>
            <a:ext cx="454171" cy="1325563"/>
          </a:xfrm>
          <a:prstGeom prst="rect">
            <a:avLst/>
          </a:prstGeom>
          <a:solidFill>
            <a:srgbClr val="00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txBox="1">
            <a:spLocks/>
          </p:cNvSpPr>
          <p:nvPr userDrawn="1"/>
        </p:nvSpPr>
        <p:spPr>
          <a:xfrm>
            <a:off x="10933987"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pPr algn="r"/>
              <a:t>‹#›</a:t>
            </a:fld>
            <a:endParaRPr lang="en-US" baseline="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ormAutofit/>
          </a:bodyPr>
          <a:lstStyle>
            <a:lvl1pPr>
              <a:lnSpc>
                <a:spcPct val="100000"/>
              </a:lnSpc>
              <a:buClr>
                <a:srgbClr val="0064FF"/>
              </a:buClr>
              <a:defRPr sz="2000" b="0" i="0">
                <a:latin typeface="IBM Plex Sans Light" charset="0"/>
                <a:ea typeface="IBM Plex Sans Light" charset="0"/>
                <a:cs typeface="IBM Plex Sans Light" charset="0"/>
              </a:defRPr>
            </a:lvl1pPr>
            <a:lvl2pPr>
              <a:defRPr b="0" i="0">
                <a:latin typeface="IBM Plex Sans Light" charset="0"/>
                <a:ea typeface="IBM Plex Sans Light" charset="0"/>
                <a:cs typeface="IBM Plex Sans Light" charset="0"/>
              </a:defRPr>
            </a:lvl2pPr>
            <a:lvl3pPr>
              <a:defRPr b="0" i="0">
                <a:latin typeface="IBM Plex Sans Light" charset="0"/>
                <a:ea typeface="IBM Plex Sans Light" charset="0"/>
                <a:cs typeface="IBM Plex Sans Light" charset="0"/>
              </a:defRPr>
            </a:lvl3pPr>
            <a:lvl4pPr>
              <a:defRPr b="0" i="0">
                <a:latin typeface="IBM Plex Sans Light" charset="0"/>
                <a:ea typeface="IBM Plex Sans Light" charset="0"/>
                <a:cs typeface="IBM Plex Sans Light" charset="0"/>
              </a:defRPr>
            </a:lvl4pPr>
            <a:lvl5pPr>
              <a:defRPr b="0" i="0">
                <a:latin typeface="IBM Plex Sans Light" charset="0"/>
                <a:ea typeface="IBM Plex Sans Light" charset="0"/>
                <a:cs typeface="IBM Plex Sans Light" charset="0"/>
              </a:defRPr>
            </a:lvl5pPr>
          </a:lstStyle>
          <a:p>
            <a:pPr lvl="0"/>
            <a:r>
              <a:rPr lang="en-US"/>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98" y="6475031"/>
            <a:ext cx="1529551" cy="164153"/>
          </a:xfrm>
          <a:prstGeom prst="rect">
            <a:avLst/>
          </a:prstGeom>
        </p:spPr>
      </p:pic>
      <p:sp>
        <p:nvSpPr>
          <p:cNvPr id="11" name="Rectangle 10"/>
          <p:cNvSpPr/>
          <p:nvPr userDrawn="1"/>
        </p:nvSpPr>
        <p:spPr>
          <a:xfrm>
            <a:off x="1" y="365125"/>
            <a:ext cx="454171" cy="1325563"/>
          </a:xfrm>
          <a:prstGeom prst="rect">
            <a:avLst/>
          </a:prstGeom>
          <a:solidFill>
            <a:srgbClr val="00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txBox="1">
            <a:spLocks/>
          </p:cNvSpPr>
          <p:nvPr userDrawn="1"/>
        </p:nvSpPr>
        <p:spPr>
          <a:xfrm>
            <a:off x="10933987"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pPr algn="r"/>
              <a:t>‹#›</a:t>
            </a:fld>
            <a:endParaRPr lang="en-US" baseline="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98" y="6475031"/>
            <a:ext cx="1529551" cy="164153"/>
          </a:xfrm>
          <a:prstGeom prst="rect">
            <a:avLst/>
          </a:prstGeom>
        </p:spPr>
      </p:pic>
      <p:sp>
        <p:nvSpPr>
          <p:cNvPr id="7" name="Slide Number Placeholder 5"/>
          <p:cNvSpPr txBox="1">
            <a:spLocks/>
          </p:cNvSpPr>
          <p:nvPr userDrawn="1"/>
        </p:nvSpPr>
        <p:spPr>
          <a:xfrm>
            <a:off x="10933987"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pPr algn="r"/>
              <a:t>‹#›</a:t>
            </a:fld>
            <a:endParaRPr lang="en-US" baseline="0"/>
          </a:p>
        </p:txBody>
      </p:sp>
    </p:spTree>
    <p:extLst>
      <p:ext uri="{BB962C8B-B14F-4D97-AF65-F5344CB8AC3E}">
        <p14:creationId xmlns:p14="http://schemas.microsoft.com/office/powerpoint/2010/main" val="78118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3 Points Emphasi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nSpc>
                <a:spcPct val="100000"/>
              </a:lnSpc>
              <a:defRPr sz="3600">
                <a:latin typeface="IBM Plex Sans" charset="0"/>
                <a:ea typeface="IBM Plex Sans" charset="0"/>
                <a:cs typeface="IBM Plex Sans" charset="0"/>
              </a:defRPr>
            </a:lvl1pPr>
          </a:lstStyle>
          <a:p>
            <a:r>
              <a:rPr lang="en-US"/>
              <a:t>Click to edit Master title style</a:t>
            </a:r>
            <a:endParaRPr lang="en-US" dirty="0"/>
          </a:p>
        </p:txBody>
      </p:sp>
      <p:sp>
        <p:nvSpPr>
          <p:cNvPr id="3" name="Rectangle"/>
          <p:cNvSpPr/>
          <p:nvPr userDrawn="1"/>
        </p:nvSpPr>
        <p:spPr>
          <a:xfrm>
            <a:off x="-1" y="2863177"/>
            <a:ext cx="4069937" cy="3994823"/>
          </a:xfrm>
          <a:prstGeom prst="rect">
            <a:avLst/>
          </a:prstGeom>
          <a:solidFill>
            <a:srgbClr val="F1F0EE"/>
          </a:solidFill>
          <a:ln w="12700">
            <a:miter lim="400000"/>
          </a:ln>
        </p:spPr>
        <p:txBody>
          <a:bodyPr lIns="19050" tIns="19050" rIns="19050" bIns="19050" anchor="ctr"/>
          <a:lstStyle/>
          <a:p>
            <a:pPr algn="ctr" defTabSz="309563">
              <a:defRPr sz="3200">
                <a:solidFill>
                  <a:srgbClr val="FFFFFF"/>
                </a:solidFill>
                <a:latin typeface="Helvetica Light"/>
                <a:ea typeface="Helvetica Light"/>
                <a:cs typeface="Helvetica Light"/>
                <a:sym typeface="Helvetica Light"/>
              </a:defRPr>
            </a:pPr>
            <a:endParaRPr sz="1200" b="0" i="0">
              <a:solidFill>
                <a:schemeClr val="tx1"/>
              </a:solidFill>
              <a:latin typeface="Arial Regular" charset="0"/>
              <a:ea typeface="Arial Regular" charset="0"/>
              <a:cs typeface="Arial Regular" charset="0"/>
            </a:endParaRPr>
          </a:p>
        </p:txBody>
      </p:sp>
      <p:sp>
        <p:nvSpPr>
          <p:cNvPr id="7" name="Text Placeholder 6"/>
          <p:cNvSpPr>
            <a:spLocks noGrp="1"/>
          </p:cNvSpPr>
          <p:nvPr>
            <p:ph type="body" sz="quarter" idx="22" hasCustomPrompt="1"/>
          </p:nvPr>
        </p:nvSpPr>
        <p:spPr>
          <a:xfrm>
            <a:off x="257175" y="3119210"/>
            <a:ext cx="3436759" cy="257175"/>
          </a:xfrm>
        </p:spPr>
        <p:txBody>
          <a:bodyPr/>
          <a:lstStyle>
            <a:lvl1pPr marL="0" indent="0">
              <a:lnSpc>
                <a:spcPct val="100000"/>
              </a:lnSpc>
              <a:buNone/>
              <a:defRPr sz="1600" b="1">
                <a:solidFill>
                  <a:schemeClr val="tx1"/>
                </a:solidFill>
                <a:latin typeface="IBM Plex Sans" charset="0"/>
                <a:ea typeface="IBM Plex Sans" charset="0"/>
                <a:cs typeface="IBM Plex Sans" charset="0"/>
              </a:defRPr>
            </a:lvl1pPr>
          </a:lstStyle>
          <a:p>
            <a:pPr lvl="0"/>
            <a:r>
              <a:rPr lang="en-US" dirty="0"/>
              <a:t>Subhead</a:t>
            </a:r>
          </a:p>
        </p:txBody>
      </p:sp>
      <p:sp>
        <p:nvSpPr>
          <p:cNvPr id="8" name="Text Placeholder 6"/>
          <p:cNvSpPr>
            <a:spLocks noGrp="1"/>
          </p:cNvSpPr>
          <p:nvPr>
            <p:ph type="body" sz="quarter" idx="23" hasCustomPrompt="1"/>
          </p:nvPr>
        </p:nvSpPr>
        <p:spPr>
          <a:xfrm>
            <a:off x="257175" y="3376385"/>
            <a:ext cx="3436759" cy="3230306"/>
          </a:xfrm>
        </p:spPr>
        <p:txBody>
          <a:bodyPr>
            <a:normAutofit/>
          </a:bodyPr>
          <a:lstStyle>
            <a:lvl1pPr marL="0" indent="0">
              <a:lnSpc>
                <a:spcPct val="100000"/>
              </a:lnSpc>
              <a:buNone/>
              <a:defRPr sz="1600" b="0" baseline="0">
                <a:solidFill>
                  <a:schemeClr val="tx1"/>
                </a:solidFill>
                <a:latin typeface="IBM Plex Sans" charset="0"/>
                <a:ea typeface="IBM Plex Sans" charset="0"/>
                <a:cs typeface="IBM Plex Sans" charset="0"/>
              </a:defRPr>
            </a:lvl1pPr>
          </a:lstStyle>
          <a:p>
            <a:pPr lvl="0"/>
            <a:r>
              <a:rPr lang="en-US" dirty="0"/>
              <a:t>Body copy for point 1…</a:t>
            </a:r>
          </a:p>
        </p:txBody>
      </p:sp>
      <p:sp>
        <p:nvSpPr>
          <p:cNvPr id="13" name="Rectangle"/>
          <p:cNvSpPr/>
          <p:nvPr userDrawn="1"/>
        </p:nvSpPr>
        <p:spPr>
          <a:xfrm>
            <a:off x="4069936" y="2863177"/>
            <a:ext cx="4069080" cy="3994823"/>
          </a:xfrm>
          <a:prstGeom prst="rect">
            <a:avLst/>
          </a:prstGeom>
          <a:solidFill>
            <a:srgbClr val="0064FF"/>
          </a:solidFill>
          <a:ln w="12700">
            <a:miter lim="400000"/>
          </a:ln>
        </p:spPr>
        <p:txBody>
          <a:bodyPr lIns="19050" tIns="19050" rIns="19050" bIns="19050" anchor="ctr"/>
          <a:lstStyle/>
          <a:p>
            <a:pPr algn="ctr" defTabSz="309563">
              <a:defRPr sz="3200">
                <a:solidFill>
                  <a:srgbClr val="FFFFFF"/>
                </a:solidFill>
                <a:latin typeface="Helvetica Light"/>
                <a:ea typeface="Helvetica Light"/>
                <a:cs typeface="Helvetica Light"/>
                <a:sym typeface="Helvetica Light"/>
              </a:defRPr>
            </a:pPr>
            <a:endParaRPr sz="1200" b="0" i="0">
              <a:latin typeface="Arial Regular" charset="0"/>
              <a:ea typeface="Arial Regular" charset="0"/>
              <a:cs typeface="Arial Regular" charset="0"/>
            </a:endParaRPr>
          </a:p>
        </p:txBody>
      </p:sp>
      <p:sp>
        <p:nvSpPr>
          <p:cNvPr id="14" name="Rectangle"/>
          <p:cNvSpPr/>
          <p:nvPr userDrawn="1"/>
        </p:nvSpPr>
        <p:spPr>
          <a:xfrm>
            <a:off x="8122920" y="2863177"/>
            <a:ext cx="4069080" cy="3994823"/>
          </a:xfrm>
          <a:prstGeom prst="rect">
            <a:avLst/>
          </a:prstGeom>
          <a:solidFill>
            <a:srgbClr val="003BC9"/>
          </a:solidFill>
          <a:ln w="12700">
            <a:miter lim="400000"/>
          </a:ln>
        </p:spPr>
        <p:txBody>
          <a:bodyPr lIns="19050" tIns="19050" rIns="19050" bIns="19050" anchor="ctr"/>
          <a:lstStyle/>
          <a:p>
            <a:pPr algn="ctr" defTabSz="309563">
              <a:defRPr sz="3200">
                <a:solidFill>
                  <a:srgbClr val="FFFFFF"/>
                </a:solidFill>
                <a:latin typeface="Helvetica Light"/>
                <a:ea typeface="Helvetica Light"/>
                <a:cs typeface="Helvetica Light"/>
                <a:sym typeface="Helvetica Light"/>
              </a:defRPr>
            </a:pPr>
            <a:endParaRPr sz="1200" b="0" i="0">
              <a:latin typeface="Arial Regular" charset="0"/>
              <a:ea typeface="Arial Regular" charset="0"/>
              <a:cs typeface="Arial Regular" charset="0"/>
            </a:endParaRPr>
          </a:p>
        </p:txBody>
      </p:sp>
      <p:sp>
        <p:nvSpPr>
          <p:cNvPr id="15" name="Text Placeholder 6"/>
          <p:cNvSpPr>
            <a:spLocks noGrp="1"/>
          </p:cNvSpPr>
          <p:nvPr>
            <p:ph type="body" sz="quarter" idx="28" hasCustomPrompt="1"/>
          </p:nvPr>
        </p:nvSpPr>
        <p:spPr>
          <a:xfrm>
            <a:off x="4377620" y="3119210"/>
            <a:ext cx="3436759" cy="257175"/>
          </a:xfrm>
        </p:spPr>
        <p:txBody>
          <a:bodyPr/>
          <a:lstStyle>
            <a:lvl1pPr marL="0" indent="0">
              <a:lnSpc>
                <a:spcPct val="100000"/>
              </a:lnSpc>
              <a:buNone/>
              <a:defRPr sz="1600" b="1">
                <a:solidFill>
                  <a:schemeClr val="bg1"/>
                </a:solidFill>
                <a:latin typeface="IBM Plex Sans" charset="0"/>
                <a:ea typeface="IBM Plex Sans" charset="0"/>
                <a:cs typeface="IBM Plex Sans" charset="0"/>
              </a:defRPr>
            </a:lvl1pPr>
          </a:lstStyle>
          <a:p>
            <a:pPr lvl="0"/>
            <a:r>
              <a:rPr lang="en-US" dirty="0"/>
              <a:t>Subhead</a:t>
            </a:r>
          </a:p>
        </p:txBody>
      </p:sp>
      <p:sp>
        <p:nvSpPr>
          <p:cNvPr id="16" name="Text Placeholder 6"/>
          <p:cNvSpPr>
            <a:spLocks noGrp="1"/>
          </p:cNvSpPr>
          <p:nvPr>
            <p:ph type="body" sz="quarter" idx="29" hasCustomPrompt="1"/>
          </p:nvPr>
        </p:nvSpPr>
        <p:spPr>
          <a:xfrm>
            <a:off x="4377620" y="3376385"/>
            <a:ext cx="3436759" cy="3230306"/>
          </a:xfrm>
        </p:spPr>
        <p:txBody>
          <a:bodyPr>
            <a:normAutofit/>
          </a:bodyPr>
          <a:lstStyle>
            <a:lvl1pPr marL="0" indent="0">
              <a:lnSpc>
                <a:spcPct val="100000"/>
              </a:lnSpc>
              <a:buNone/>
              <a:defRPr sz="1600" b="0" baseline="0">
                <a:solidFill>
                  <a:schemeClr val="bg1"/>
                </a:solidFill>
                <a:latin typeface="IBM Plex Sans" charset="0"/>
                <a:ea typeface="IBM Plex Sans" charset="0"/>
                <a:cs typeface="IBM Plex Sans" charset="0"/>
              </a:defRPr>
            </a:lvl1pPr>
          </a:lstStyle>
          <a:p>
            <a:pPr lvl="0"/>
            <a:r>
              <a:rPr lang="en-US" dirty="0"/>
              <a:t>Body copy for point 1…</a:t>
            </a:r>
          </a:p>
        </p:txBody>
      </p:sp>
      <p:sp>
        <p:nvSpPr>
          <p:cNvPr id="17" name="Text Placeholder 6"/>
          <p:cNvSpPr>
            <a:spLocks noGrp="1"/>
          </p:cNvSpPr>
          <p:nvPr>
            <p:ph type="body" sz="quarter" idx="30" hasCustomPrompt="1"/>
          </p:nvPr>
        </p:nvSpPr>
        <p:spPr>
          <a:xfrm>
            <a:off x="8495780" y="3119210"/>
            <a:ext cx="3436759" cy="257175"/>
          </a:xfrm>
        </p:spPr>
        <p:txBody>
          <a:bodyPr/>
          <a:lstStyle>
            <a:lvl1pPr marL="0" indent="0">
              <a:lnSpc>
                <a:spcPct val="100000"/>
              </a:lnSpc>
              <a:buNone/>
              <a:defRPr sz="1600" b="1">
                <a:solidFill>
                  <a:schemeClr val="bg1"/>
                </a:solidFill>
                <a:latin typeface="IBM Plex Sans" charset="0"/>
                <a:ea typeface="IBM Plex Sans" charset="0"/>
                <a:cs typeface="IBM Plex Sans" charset="0"/>
              </a:defRPr>
            </a:lvl1pPr>
          </a:lstStyle>
          <a:p>
            <a:pPr lvl="0"/>
            <a:r>
              <a:rPr lang="en-US" dirty="0"/>
              <a:t>Subhead</a:t>
            </a:r>
          </a:p>
        </p:txBody>
      </p:sp>
      <p:sp>
        <p:nvSpPr>
          <p:cNvPr id="18" name="Text Placeholder 6"/>
          <p:cNvSpPr>
            <a:spLocks noGrp="1"/>
          </p:cNvSpPr>
          <p:nvPr>
            <p:ph type="body" sz="quarter" idx="31" hasCustomPrompt="1"/>
          </p:nvPr>
        </p:nvSpPr>
        <p:spPr>
          <a:xfrm>
            <a:off x="8495780" y="3376385"/>
            <a:ext cx="3436759" cy="3230306"/>
          </a:xfrm>
        </p:spPr>
        <p:txBody>
          <a:bodyPr>
            <a:normAutofit/>
          </a:bodyPr>
          <a:lstStyle>
            <a:lvl1pPr marL="0" indent="0">
              <a:lnSpc>
                <a:spcPct val="100000"/>
              </a:lnSpc>
              <a:buNone/>
              <a:defRPr sz="1600" b="0" baseline="0">
                <a:solidFill>
                  <a:schemeClr val="bg1"/>
                </a:solidFill>
                <a:latin typeface="IBM Plex Sans" charset="0"/>
                <a:ea typeface="IBM Plex Sans" charset="0"/>
                <a:cs typeface="IBM Plex Sans" charset="0"/>
              </a:defRPr>
            </a:lvl1pPr>
          </a:lstStyle>
          <a:p>
            <a:pPr lvl="0"/>
            <a:r>
              <a:rPr lang="en-US" dirty="0"/>
              <a:t>Body copy for point 1…</a:t>
            </a:r>
          </a:p>
        </p:txBody>
      </p:sp>
      <p:sp>
        <p:nvSpPr>
          <p:cNvPr id="19" name="Slide Number Placeholder 5"/>
          <p:cNvSpPr txBox="1">
            <a:spLocks/>
          </p:cNvSpPr>
          <p:nvPr userDrawn="1"/>
        </p:nvSpPr>
        <p:spPr>
          <a:xfrm>
            <a:off x="10933987"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solidFill>
                  <a:schemeClr val="bg1"/>
                </a:solidFill>
              </a:rPr>
              <a:pPr algn="r"/>
              <a:t>‹#›</a:t>
            </a:fld>
            <a:endParaRPr lang="en-US" baseline="0">
              <a:solidFill>
                <a:schemeClr val="bg1"/>
              </a:solidFill>
            </a:endParaRPr>
          </a:p>
        </p:txBody>
      </p:sp>
    </p:spTree>
    <p:extLst>
      <p:ext uri="{BB962C8B-B14F-4D97-AF65-F5344CB8AC3E}">
        <p14:creationId xmlns:p14="http://schemas.microsoft.com/office/powerpoint/2010/main" val="99856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inalSlide">
    <p:spTree>
      <p:nvGrpSpPr>
        <p:cNvPr id="1" name=""/>
        <p:cNvGrpSpPr/>
        <p:nvPr/>
      </p:nvGrpSpPr>
      <p:grpSpPr>
        <a:xfrm>
          <a:off x="0" y="0"/>
          <a:ext cx="0" cy="0"/>
          <a:chOff x="0" y="0"/>
          <a:chExt cx="0" cy="0"/>
        </a:xfrm>
      </p:grpSpPr>
      <p:sp>
        <p:nvSpPr>
          <p:cNvPr id="3" name="TextBox 4"/>
          <p:cNvSpPr txBox="1">
            <a:spLocks noChangeArrowheads="1"/>
          </p:cNvSpPr>
          <p:nvPr userDrawn="1"/>
        </p:nvSpPr>
        <p:spPr bwMode="auto">
          <a:xfrm>
            <a:off x="3901705" y="2271174"/>
            <a:ext cx="6987967" cy="22520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lnSpc>
                <a:spcPct val="120000"/>
              </a:lnSpc>
              <a:spcBef>
                <a:spcPts val="800"/>
              </a:spcBef>
            </a:pPr>
            <a:r>
              <a:rPr lang="en-US" sz="2000" b="0" i="0">
                <a:solidFill>
                  <a:srgbClr val="000000"/>
                </a:solidFill>
                <a:latin typeface="IBM Plex Sans Light" charset="0"/>
                <a:ea typeface="IBM Plex Sans Light" charset="0"/>
                <a:cs typeface="IBM Plex Sans Light" charset="0"/>
              </a:rPr>
              <a:t>Launched in 2004, IBM’s community service initiative has supported millions of hours of volunteer work by thousands</a:t>
            </a:r>
            <a:r>
              <a:rPr lang="en-US" sz="2000" b="0" i="0" baseline="0">
                <a:solidFill>
                  <a:srgbClr val="000000"/>
                </a:solidFill>
                <a:latin typeface="IBM Plex Sans Light" charset="0"/>
                <a:ea typeface="IBM Plex Sans Light" charset="0"/>
                <a:cs typeface="IBM Plex Sans Light" charset="0"/>
              </a:rPr>
              <a:t> of</a:t>
            </a:r>
            <a:r>
              <a:rPr lang="en-US" sz="2000" b="0" i="0">
                <a:solidFill>
                  <a:srgbClr val="000000"/>
                </a:solidFill>
                <a:latin typeface="IBM Plex Sans Light" charset="0"/>
                <a:ea typeface="IBM Plex Sans Light" charset="0"/>
                <a:cs typeface="IBM Plex Sans Light" charset="0"/>
              </a:rPr>
              <a:t> volunteers worldwide. </a:t>
            </a:r>
          </a:p>
          <a:p>
            <a:pPr eaLnBrk="1" hangingPunct="1">
              <a:lnSpc>
                <a:spcPct val="120000"/>
              </a:lnSpc>
              <a:spcBef>
                <a:spcPts val="800"/>
              </a:spcBef>
            </a:pPr>
            <a:r>
              <a:rPr lang="en-US" sz="2000" b="0" i="0">
                <a:solidFill>
                  <a:srgbClr val="000000"/>
                </a:solidFill>
                <a:latin typeface="IBM Plex Sans Light" charset="0"/>
                <a:ea typeface="IBM Plex Sans Light" charset="0"/>
                <a:cs typeface="IBM Plex Sans Light" charset="0"/>
              </a:rPr>
              <a:t>It's an innovative approach to corporate philanthropy, but at its heart is IBM's traditional belief that we all can, and should, share what we know to make a difference in our communities.</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649" y="2091653"/>
            <a:ext cx="2611102" cy="2611102"/>
          </a:xfrm>
          <a:prstGeom prst="rect">
            <a:avLst/>
          </a:prstGeom>
        </p:spPr>
      </p:pic>
      <p:sp>
        <p:nvSpPr>
          <p:cNvPr id="6" name="Slide Number Placeholder 5"/>
          <p:cNvSpPr txBox="1">
            <a:spLocks/>
          </p:cNvSpPr>
          <p:nvPr userDrawn="1"/>
        </p:nvSpPr>
        <p:spPr>
          <a:xfrm>
            <a:off x="10933987"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pPr algn="r"/>
              <a:t>‹#›</a:t>
            </a:fld>
            <a:endParaRPr lang="en-US" baseline="0"/>
          </a:p>
        </p:txBody>
      </p:sp>
    </p:spTree>
    <p:extLst>
      <p:ext uri="{BB962C8B-B14F-4D97-AF65-F5344CB8AC3E}">
        <p14:creationId xmlns:p14="http://schemas.microsoft.com/office/powerpoint/2010/main" val="740827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End Slid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5535" y="988535"/>
            <a:ext cx="4880930" cy="4880930"/>
          </a:xfrm>
          <a:prstGeom prst="rect">
            <a:avLst/>
          </a:prstGeom>
        </p:spPr>
      </p:pic>
    </p:spTree>
    <p:extLst>
      <p:ext uri="{BB962C8B-B14F-4D97-AF65-F5344CB8AC3E}">
        <p14:creationId xmlns:p14="http://schemas.microsoft.com/office/powerpoint/2010/main" val="1710895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txBox="1">
            <a:spLocks/>
          </p:cNvSpPr>
          <p:nvPr userDrawn="1"/>
        </p:nvSpPr>
        <p:spPr>
          <a:xfrm>
            <a:off x="10933987"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pPr algn="r"/>
              <a:t>‹#›</a:t>
            </a:fld>
            <a:endParaRPr lang="en-US" baseline="0"/>
          </a:p>
        </p:txBody>
      </p:sp>
    </p:spTree>
    <p:extLst>
      <p:ext uri="{BB962C8B-B14F-4D97-AF65-F5344CB8AC3E}">
        <p14:creationId xmlns:p14="http://schemas.microsoft.com/office/powerpoint/2010/main" val="1823178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8198" y="6475031"/>
            <a:ext cx="1529551" cy="164153"/>
          </a:xfrm>
          <a:prstGeom prst="rect">
            <a:avLst/>
          </a:prstGeom>
        </p:spPr>
      </p:pic>
      <p:sp>
        <p:nvSpPr>
          <p:cNvPr id="6" name="Slide Number Placeholder 5"/>
          <p:cNvSpPr txBox="1">
            <a:spLocks/>
          </p:cNvSpPr>
          <p:nvPr userDrawn="1"/>
        </p:nvSpPr>
        <p:spPr>
          <a:xfrm>
            <a:off x="182568" y="6374544"/>
            <a:ext cx="419813"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solidFill>
                <a:latin typeface="IBM Plex Sans Light" charset="0"/>
                <a:ea typeface="IBM Plex Sans Light" charset="0"/>
                <a:cs typeface="IBM Plex Sans Ligh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CC1C4A4-046B-3E4F-A1E5-DD3794234026}" type="slidenum">
              <a:rPr lang="en-US" baseline="0" smtClean="0"/>
              <a:pPr algn="r"/>
              <a:t>‹#›</a:t>
            </a:fld>
            <a:endParaRPr lang="en-US" baseline="0"/>
          </a:p>
        </p:txBody>
      </p:sp>
    </p:spTree>
    <p:extLst>
      <p:ext uri="{BB962C8B-B14F-4D97-AF65-F5344CB8AC3E}">
        <p14:creationId xmlns:p14="http://schemas.microsoft.com/office/powerpoint/2010/main" val="29368533"/>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66" r:id="rId3"/>
    <p:sldLayoutId id="2147483665" r:id="rId4"/>
    <p:sldLayoutId id="2147483655" r:id="rId5"/>
    <p:sldLayoutId id="2147483661" r:id="rId6"/>
    <p:sldLayoutId id="2147483663" r:id="rId7"/>
    <p:sldLayoutId id="2147483664" r:id="rId8"/>
    <p:sldLayoutId id="2147483649" r:id="rId9"/>
    <p:sldLayoutId id="2147483652" r:id="rId10"/>
    <p:sldLayoutId id="2147483653" r:id="rId11"/>
    <p:sldLayoutId id="2147483654" r:id="rId12"/>
    <p:sldLayoutId id="214748365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5.png"/><Relationship Id="rId7" Type="http://schemas.openxmlformats.org/officeDocument/2006/relationships/image" Target="../media/image23.jp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manclossi/TJBot-playbook/tree/master/examples/Doggy" TargetMode="Externa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6.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jpg"/><Relationship Id="rId7" Type="http://schemas.openxmlformats.org/officeDocument/2006/relationships/image" Target="../media/image27.jp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manclossi/TJBot-playbook/tree/master/examples/Doggy" TargetMode="External"/><Relationship Id="rId7" Type="http://schemas.openxmlformats.org/officeDocument/2006/relationships/image" Target="../media/image31.jp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26.png"/><Relationship Id="rId7" Type="http://schemas.openxmlformats.org/officeDocument/2006/relationships/image" Target="../media/image37.jp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 Id="rId9" Type="http://schemas.openxmlformats.org/officeDocument/2006/relationships/image" Target="../media/image39.jpg"/></Relationships>
</file>

<file path=ppt/slides/_rels/slide1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hyperlink" Target="https://github.com/fmanclossi/TJBot-playbook/tree/master/examples/Doggy" TargetMode="External"/><Relationship Id="rId7" Type="http://schemas.openxmlformats.org/officeDocument/2006/relationships/image" Target="../media/image42.jp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30.jpg"/><Relationship Id="rId4" Type="http://schemas.openxmlformats.org/officeDocument/2006/relationships/image" Target="../media/image26.png"/><Relationship Id="rId9" Type="http://schemas.openxmlformats.org/officeDocument/2006/relationships/image" Target="../media/image28.jpg"/></Relationships>
</file>

<file path=ppt/slides/_rels/slide19.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26.png"/><Relationship Id="rId7" Type="http://schemas.openxmlformats.org/officeDocument/2006/relationships/image" Target="../media/image44.jp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43.jpg"/><Relationship Id="rId11" Type="http://schemas.openxmlformats.org/officeDocument/2006/relationships/image" Target="../media/image48.jpg"/><Relationship Id="rId5" Type="http://schemas.openxmlformats.org/officeDocument/2006/relationships/image" Target="../media/image19.jpg"/><Relationship Id="rId10" Type="http://schemas.openxmlformats.org/officeDocument/2006/relationships/image" Target="../media/image47.jpg"/><Relationship Id="rId4" Type="http://schemas.openxmlformats.org/officeDocument/2006/relationships/image" Target="../media/image18.jpg"/><Relationship Id="rId9" Type="http://schemas.openxmlformats.org/officeDocument/2006/relationships/image" Target="../media/image46.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www.ibm.com/ibm/responsibility/initiatives/activitykits/tjbo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49.jp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fmanclossi/TJBot-playbook/tree/master/examples" TargetMode="External"/><Relationship Id="rId2" Type="http://schemas.openxmlformats.org/officeDocument/2006/relationships/hyperlink" Target="https://github.com/fmanclossi/TJBot-playbook/blob/master/setup/Setup_Node-Red_on_TJBot.md" TargetMode="External"/><Relationship Id="rId1" Type="http://schemas.openxmlformats.org/officeDocument/2006/relationships/slideLayout" Target="../slideLayouts/slideLayout2.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slide" Target="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hyperlink" Target="http://&#171;TJBot_ip_address&#187;:1880"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slide" Target="slide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171;TJBot_ip_address&#187;:188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image" Target="../media/image63.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slide" Target="slide5.xml"/><Relationship Id="rId4" Type="http://schemas.openxmlformats.org/officeDocument/2006/relationships/hyperlink" Target="http://&#171;TJBot_ip_address&#187;:188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53.xml"/><Relationship Id="rId5" Type="http://schemas.openxmlformats.org/officeDocument/2006/relationships/slide" Target="slide30.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manclossi/TJBot-playbook/blob/master/examples/Doggy/Setup%20Doggy%20and%20Test%20features.md" TargetMode="External"/><Relationship Id="rId2" Type="http://schemas.openxmlformats.org/officeDocument/2006/relationships/hyperlink" Target="https://github.com/fmanclossi/TJBot-playbook/blob/master/setup/Setup_Node-Red_on_TJBot.md"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fmanclossi/TJBot-playbook/tree/master/examples/Dogg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3.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s://www.freesoundeffects.com/free-sounds/dogs-10026/" TargetMode="Externa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07.jpg"/><Relationship Id="rId5" Type="http://schemas.openxmlformats.org/officeDocument/2006/relationships/image" Target="../media/image106.jpg"/><Relationship Id="rId4" Type="http://schemas.openxmlformats.org/officeDocument/2006/relationships/image" Target="../media/image105.jpg"/></Relationships>
</file>

<file path=ppt/slides/_rels/slide48.xml.rels><?xml version="1.0" encoding="UTF-8" standalone="yes"?>
<Relationships xmlns="http://schemas.openxmlformats.org/package/2006/relationships"><Relationship Id="rId8" Type="http://schemas.openxmlformats.org/officeDocument/2006/relationships/image" Target="../media/image110.jpg"/><Relationship Id="rId3" Type="http://schemas.openxmlformats.org/officeDocument/2006/relationships/slideLayout" Target="../slideLayouts/slideLayout2.xml"/><Relationship Id="rId7" Type="http://schemas.openxmlformats.org/officeDocument/2006/relationships/image" Target="../media/image10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0.png"/><Relationship Id="rId5" Type="http://schemas.openxmlformats.org/officeDocument/2006/relationships/slide" Target="slide5.xml"/><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Layout" Target="../slideLayouts/slideLayout2.xml"/><Relationship Id="rId7" Type="http://schemas.openxmlformats.org/officeDocument/2006/relationships/slide" Target="slide1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 Target="slide12.xml"/><Relationship Id="rId11" Type="http://schemas.openxmlformats.org/officeDocument/2006/relationships/slide" Target="slide53.xml"/><Relationship Id="rId5" Type="http://schemas.openxmlformats.org/officeDocument/2006/relationships/slide" Target="slide9.xml"/><Relationship Id="rId10" Type="http://schemas.openxmlformats.org/officeDocument/2006/relationships/image" Target="../media/image9.png"/><Relationship Id="rId4" Type="http://schemas.openxmlformats.org/officeDocument/2006/relationships/slide" Target="slide6.xml"/><Relationship Id="rId9" Type="http://schemas.openxmlformats.org/officeDocument/2006/relationships/slide" Target="slide30.xml"/></Relationships>
</file>

<file path=ppt/slides/_rels/slide5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171;TJBot_ip_address&#187;:1880" TargetMode="Externa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slideLayout" Target="../slideLayouts/slideLayout2.xml"/><Relationship Id="rId7" Type="http://schemas.openxmlformats.org/officeDocument/2006/relationships/image" Target="../media/image120.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slide" Target="slide5.xml"/></Relationships>
</file>

<file path=ppt/slides/_rels/slide56.xml.rels><?xml version="1.0" encoding="UTF-8" standalone="yes"?>
<Relationships xmlns="http://schemas.openxmlformats.org/package/2006/relationships"><Relationship Id="rId3" Type="http://schemas.openxmlformats.org/officeDocument/2006/relationships/hyperlink" Target="http://&#171;TJBot_ip_address&#187;:1880" TargetMode="Externa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8.png"/></Relationships>
</file>

<file path=ppt/slides/_rels/slide5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8.png"/><Relationship Id="rId7" Type="http://schemas.openxmlformats.org/officeDocument/2006/relationships/image" Target="../media/image127.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 Target="slide5.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33.jp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slide" Target="slide21.xml"/></Relationships>
</file>

<file path=ppt/slides/_rels/slide6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slideLayout" Target="../slideLayouts/slideLayout2.xml"/><Relationship Id="rId7" Type="http://schemas.openxmlformats.org/officeDocument/2006/relationships/image" Target="../media/image134.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37.png"/><Relationship Id="rId5" Type="http://schemas.openxmlformats.org/officeDocument/2006/relationships/image" Target="../media/image118.png"/><Relationship Id="rId4" Type="http://schemas.openxmlformats.org/officeDocument/2006/relationships/slide" Target="slide5.xml"/></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1.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42.png"/><Relationship Id="rId5" Type="http://schemas.openxmlformats.org/officeDocument/2006/relationships/image" Target="../media/image118.png"/><Relationship Id="rId4" Type="http://schemas.openxmlformats.org/officeDocument/2006/relationships/slide" Target="slide5.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171;TJBot_ip_address&#187;:1880" TargetMode="External"/><Relationship Id="rId1" Type="http://schemas.openxmlformats.org/officeDocument/2006/relationships/slideLayout" Target="../slideLayouts/slideLayout2.xml"/><Relationship Id="rId5" Type="http://schemas.openxmlformats.org/officeDocument/2006/relationships/slide" Target="slide5.xml"/><Relationship Id="rId4" Type="http://schemas.openxmlformats.org/officeDocument/2006/relationships/image" Target="../media/image143.jpg"/></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45.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7.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46.png"/><Relationship Id="rId5" Type="http://schemas.openxmlformats.org/officeDocument/2006/relationships/image" Target="../media/image118.png"/><Relationship Id="rId4" Type="http://schemas.openxmlformats.org/officeDocument/2006/relationships/slide" Target="slide5.xml"/></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hyperlink" Target="http://4closurefraud.org/2012/07/25/help-wanted-part-time-attorney-needed-if-you-passed-your-boards-with-a-d-and-you-can-sign-your-name-you-possess-all-the-credentials-required-for-this-job/" TargetMode="External"/><Relationship Id="rId4" Type="http://schemas.openxmlformats.org/officeDocument/2006/relationships/image" Target="../media/image149.jpg"/></Relationships>
</file>

<file path=ppt/slides/_rels/slide6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fmanclossi/TJBot-playbook/blob/master/setup/Setup_Node-Red_on_TJBot.md" TargetMode="Externa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hyperlink" Target="https://github.com/fmanclossi/TJBot-playbook/blob/master/examples/Doggy/Design_files/Doggy_with_tail_A4_20180908a.dxf" TargetMode="External"/><Relationship Id="rId7" Type="http://schemas.openxmlformats.org/officeDocument/2006/relationships/hyperlink" Target="https://github.com/fmanclossi/TJBot-playbook/blob/master/examples/Doggy/Design_files/MiniDoggy_with_tail_20180903b.pdf" TargetMode="External"/><Relationship Id="rId2" Type="http://schemas.openxmlformats.org/officeDocument/2006/relationships/hyperlink" Target="https://github.com/fmanclossi/TJBot-playbook/tree/master/examples/Doggy/Design_files" TargetMode="External"/><Relationship Id="rId1" Type="http://schemas.openxmlformats.org/officeDocument/2006/relationships/slideLayout" Target="../slideLayouts/slideLayout2.xml"/><Relationship Id="rId6" Type="http://schemas.openxmlformats.org/officeDocument/2006/relationships/hyperlink" Target="https://github.com/fmanclossi/TJBot-playbook/blob/master/examples/Doggy/Design_files/MiniDoggy_with_tail_20180903b.dxf" TargetMode="External"/><Relationship Id="rId5" Type="http://schemas.openxmlformats.org/officeDocument/2006/relationships/hyperlink" Target="https://github.com/fmanclossi/TJBot-playbook/blob/master/examples/Doggy/Design_files/Doggy_with_tail_20180908a_advanced_A4.pdf" TargetMode="External"/><Relationship Id="rId4" Type="http://schemas.openxmlformats.org/officeDocument/2006/relationships/hyperlink" Target="https://github.com/fmanclossi/TJBot-playbook/blob/master/examples/Doggy/Design_files/Doggy_with_tail_20180908a_basic_A4.pdf" TargetMode="External"/><Relationship Id="rId9" Type="http://schemas.openxmlformats.org/officeDocument/2006/relationships/hyperlink" Target="https://github.com/fmanclossi/TJBot-playbook/tree/master/examples/Dogg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Doggy, the TJBot’s companion</a:t>
            </a:r>
          </a:p>
        </p:txBody>
      </p:sp>
      <p:sp>
        <p:nvSpPr>
          <p:cNvPr id="6" name="TextBox 5"/>
          <p:cNvSpPr txBox="1"/>
          <p:nvPr/>
        </p:nvSpPr>
        <p:spPr>
          <a:xfrm>
            <a:off x="1604742" y="4142050"/>
            <a:ext cx="184731" cy="369332"/>
          </a:xfrm>
          <a:prstGeom prst="rect">
            <a:avLst/>
          </a:prstGeom>
          <a:noFill/>
        </p:spPr>
        <p:txBody>
          <a:bodyPr wrap="none" rtlCol="0">
            <a:spAutoFit/>
          </a:bodyPr>
          <a:lstStyle/>
          <a:p>
            <a:endParaRPr lang="en-US"/>
          </a:p>
        </p:txBody>
      </p:sp>
      <p:sp>
        <p:nvSpPr>
          <p:cNvPr id="4" name="Title 1"/>
          <p:cNvSpPr txBox="1">
            <a:spLocks/>
          </p:cNvSpPr>
          <p:nvPr/>
        </p:nvSpPr>
        <p:spPr>
          <a:xfrm>
            <a:off x="838200" y="3805494"/>
            <a:ext cx="7574280" cy="982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baseline="0">
                <a:solidFill>
                  <a:schemeClr val="bg1"/>
                </a:solidFill>
                <a:latin typeface="IBM Plex Sans" charset="0"/>
                <a:ea typeface="IBM Plex Sans" charset="0"/>
                <a:cs typeface="IBM Plex Sans" charset="0"/>
              </a:defRPr>
            </a:lvl1pPr>
          </a:lstStyle>
          <a:p>
            <a:r>
              <a:rPr lang="en-US" sz="3200"/>
              <a:t>When AI meets pets</a:t>
            </a:r>
          </a:p>
        </p:txBody>
      </p:sp>
      <p:pic>
        <p:nvPicPr>
          <p:cNvPr id="3" name="Picture 2">
            <a:extLst>
              <a:ext uri="{FF2B5EF4-FFF2-40B4-BE49-F238E27FC236}">
                <a16:creationId xmlns:a16="http://schemas.microsoft.com/office/drawing/2014/main" id="{4C4DDE7E-C1DC-48E1-A0D3-952177FAD5E6}"/>
              </a:ext>
            </a:extLst>
          </p:cNvPr>
          <p:cNvPicPr>
            <a:picLocks noChangeAspect="1"/>
          </p:cNvPicPr>
          <p:nvPr/>
        </p:nvPicPr>
        <p:blipFill>
          <a:blip r:embed="rId3"/>
          <a:stretch>
            <a:fillRect/>
          </a:stretch>
        </p:blipFill>
        <p:spPr>
          <a:xfrm>
            <a:off x="9282132" y="109944"/>
            <a:ext cx="2566638" cy="1579001"/>
          </a:xfrm>
          <a:prstGeom prst="rect">
            <a:avLst/>
          </a:prstGeom>
        </p:spPr>
      </p:pic>
    </p:spTree>
    <p:extLst>
      <p:ext uri="{BB962C8B-B14F-4D97-AF65-F5344CB8AC3E}">
        <p14:creationId xmlns:p14="http://schemas.microsoft.com/office/powerpoint/2010/main" val="175553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425544" cy="1325563"/>
          </a:xfrm>
        </p:spPr>
        <p:txBody>
          <a:bodyPr>
            <a:normAutofit/>
          </a:bodyPr>
          <a:lstStyle/>
          <a:p>
            <a:r>
              <a:rPr lang="en-US"/>
              <a:t>Mount Doggy Basic - </a:t>
            </a:r>
            <a:r>
              <a:rPr lang="en-GB"/>
              <a:t>a TJBot companion with </a:t>
            </a:r>
            <a:r>
              <a:rPr lang="en-GB" err="1"/>
              <a:t>superdog</a:t>
            </a:r>
            <a:r>
              <a:rPr lang="en-GB"/>
              <a:t> vision!</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10</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Content Placeholder 2">
            <a:extLst>
              <a:ext uri="{FF2B5EF4-FFF2-40B4-BE49-F238E27FC236}">
                <a16:creationId xmlns:a16="http://schemas.microsoft.com/office/drawing/2014/main" id="{11CA9BFA-2095-496B-A1FC-A86272B5FC1A}"/>
              </a:ext>
            </a:extLst>
          </p:cNvPr>
          <p:cNvSpPr txBox="1">
            <a:spLocks/>
          </p:cNvSpPr>
          <p:nvPr/>
        </p:nvSpPr>
        <p:spPr>
          <a:xfrm>
            <a:off x="3280567" y="1664606"/>
            <a:ext cx="4114803" cy="2513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200"/>
              <a:t>Doggy is folded up &amp; down (and I forget to cut eyes </a:t>
            </a:r>
            <a:r>
              <a:rPr lang="en-GB" sz="1200">
                <a:sym typeface="Wingdings" panose="05000000000000000000" pitchFamily="2" charset="2"/>
              </a:rPr>
              <a:t> )</a:t>
            </a:r>
            <a:endParaRPr lang="en-GB" sz="1200"/>
          </a:p>
        </p:txBody>
      </p:sp>
      <p:sp>
        <p:nvSpPr>
          <p:cNvPr id="12" name="Rectangle 11">
            <a:extLst>
              <a:ext uri="{FF2B5EF4-FFF2-40B4-BE49-F238E27FC236}">
                <a16:creationId xmlns:a16="http://schemas.microsoft.com/office/drawing/2014/main" id="{BD6743BE-CCD9-4655-AB8E-623591F2A1BD}"/>
              </a:ext>
            </a:extLst>
          </p:cNvPr>
          <p:cNvSpPr/>
          <p:nvPr/>
        </p:nvSpPr>
        <p:spPr>
          <a:xfrm>
            <a:off x="838199" y="107691"/>
            <a:ext cx="4759296" cy="369332"/>
          </a:xfrm>
          <a:prstGeom prst="rect">
            <a:avLst/>
          </a:prstGeom>
        </p:spPr>
        <p:txBody>
          <a:bodyPr wrap="square">
            <a:spAutoFit/>
          </a:bodyPr>
          <a:lstStyle/>
          <a:p>
            <a:r>
              <a:rPr lang="en-US" i="1"/>
              <a:t>Instruction: Create your own Doggy – 4b</a:t>
            </a:r>
          </a:p>
        </p:txBody>
      </p:sp>
      <p:pic>
        <p:nvPicPr>
          <p:cNvPr id="11" name="Picture 10">
            <a:extLst>
              <a:ext uri="{FF2B5EF4-FFF2-40B4-BE49-F238E27FC236}">
                <a16:creationId xmlns:a16="http://schemas.microsoft.com/office/drawing/2014/main" id="{E87A061F-77F4-4A8C-8226-C27AB480BECB}"/>
              </a:ext>
            </a:extLst>
          </p:cNvPr>
          <p:cNvPicPr>
            <a:picLocks noChangeAspect="1"/>
          </p:cNvPicPr>
          <p:nvPr/>
        </p:nvPicPr>
        <p:blipFill>
          <a:blip r:embed="rId3"/>
          <a:stretch>
            <a:fillRect/>
          </a:stretch>
        </p:blipFill>
        <p:spPr>
          <a:xfrm>
            <a:off x="9134476" y="131081"/>
            <a:ext cx="2981325" cy="1533525"/>
          </a:xfrm>
          <a:prstGeom prst="rect">
            <a:avLst/>
          </a:prstGeom>
        </p:spPr>
      </p:pic>
      <p:pic>
        <p:nvPicPr>
          <p:cNvPr id="5" name="Picture 4" descr="A close up of a box&#10;&#10;Description generated with high confidence">
            <a:extLst>
              <a:ext uri="{FF2B5EF4-FFF2-40B4-BE49-F238E27FC236}">
                <a16:creationId xmlns:a16="http://schemas.microsoft.com/office/drawing/2014/main" id="{1B9048B1-427F-45A9-A9C2-C93D73A251F1}"/>
              </a:ext>
            </a:extLst>
          </p:cNvPr>
          <p:cNvPicPr>
            <a:picLocks noChangeAspect="1"/>
          </p:cNvPicPr>
          <p:nvPr/>
        </p:nvPicPr>
        <p:blipFill>
          <a:blip r:embed="rId4"/>
          <a:stretch>
            <a:fillRect/>
          </a:stretch>
        </p:blipFill>
        <p:spPr>
          <a:xfrm>
            <a:off x="0" y="1690688"/>
            <a:ext cx="3250859" cy="2895600"/>
          </a:xfrm>
          <a:prstGeom prst="rect">
            <a:avLst/>
          </a:prstGeom>
        </p:spPr>
      </p:pic>
      <p:sp>
        <p:nvSpPr>
          <p:cNvPr id="10" name="Rectangle 9">
            <a:extLst>
              <a:ext uri="{FF2B5EF4-FFF2-40B4-BE49-F238E27FC236}">
                <a16:creationId xmlns:a16="http://schemas.microsoft.com/office/drawing/2014/main" id="{809BD48D-25C2-45FD-BCB4-E9944F08B3A3}"/>
              </a:ext>
            </a:extLst>
          </p:cNvPr>
          <p:cNvSpPr/>
          <p:nvPr/>
        </p:nvSpPr>
        <p:spPr>
          <a:xfrm>
            <a:off x="6092588" y="3203297"/>
            <a:ext cx="1118939" cy="1200329"/>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staple neck and back (this phot is from the Standard - Premium Doggy)</a:t>
            </a:r>
          </a:p>
        </p:txBody>
      </p:sp>
      <p:pic>
        <p:nvPicPr>
          <p:cNvPr id="15" name="Picture 14" descr="A close up of a box&#10;&#10;Description generated with high confidence">
            <a:extLst>
              <a:ext uri="{FF2B5EF4-FFF2-40B4-BE49-F238E27FC236}">
                <a16:creationId xmlns:a16="http://schemas.microsoft.com/office/drawing/2014/main" id="{E29F899E-35F7-4FCB-AED7-0C99C37B3F33}"/>
              </a:ext>
            </a:extLst>
          </p:cNvPr>
          <p:cNvPicPr>
            <a:picLocks noChangeAspect="1"/>
          </p:cNvPicPr>
          <p:nvPr/>
        </p:nvPicPr>
        <p:blipFill>
          <a:blip r:embed="rId5"/>
          <a:stretch>
            <a:fillRect/>
          </a:stretch>
        </p:blipFill>
        <p:spPr>
          <a:xfrm rot="5400000">
            <a:off x="7476455" y="1565505"/>
            <a:ext cx="1917342" cy="2366899"/>
          </a:xfrm>
          <a:prstGeom prst="rect">
            <a:avLst/>
          </a:prstGeom>
        </p:spPr>
      </p:pic>
      <p:pic>
        <p:nvPicPr>
          <p:cNvPr id="17" name="Picture 16" descr="A picture containing indoor, stationary&#10;&#10;Description generated with high confidence">
            <a:extLst>
              <a:ext uri="{FF2B5EF4-FFF2-40B4-BE49-F238E27FC236}">
                <a16:creationId xmlns:a16="http://schemas.microsoft.com/office/drawing/2014/main" id="{7ADF2942-B26E-416B-B3D6-34B86D384383}"/>
              </a:ext>
            </a:extLst>
          </p:cNvPr>
          <p:cNvPicPr>
            <a:picLocks noChangeAspect="1"/>
          </p:cNvPicPr>
          <p:nvPr/>
        </p:nvPicPr>
        <p:blipFill>
          <a:blip r:embed="rId6"/>
          <a:stretch>
            <a:fillRect/>
          </a:stretch>
        </p:blipFill>
        <p:spPr>
          <a:xfrm rot="5400000">
            <a:off x="9877883" y="1571126"/>
            <a:ext cx="1928584" cy="2366899"/>
          </a:xfrm>
          <a:prstGeom prst="rect">
            <a:avLst/>
          </a:prstGeom>
        </p:spPr>
      </p:pic>
      <p:sp>
        <p:nvSpPr>
          <p:cNvPr id="18" name="Rectangle 17">
            <a:extLst>
              <a:ext uri="{FF2B5EF4-FFF2-40B4-BE49-F238E27FC236}">
                <a16:creationId xmlns:a16="http://schemas.microsoft.com/office/drawing/2014/main" id="{0FFE5EA2-1905-4B30-8261-7AD8F2FE29C0}"/>
              </a:ext>
            </a:extLst>
          </p:cNvPr>
          <p:cNvSpPr/>
          <p:nvPr/>
        </p:nvSpPr>
        <p:spPr>
          <a:xfrm>
            <a:off x="6194365" y="2158025"/>
            <a:ext cx="1060501" cy="461665"/>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staple left and right ears</a:t>
            </a:r>
            <a:endParaRPr lang="en-US" sz="1200">
              <a:latin typeface="IBM Plex Sans Light" charset="0"/>
            </a:endParaRPr>
          </a:p>
        </p:txBody>
      </p:sp>
      <p:pic>
        <p:nvPicPr>
          <p:cNvPr id="20" name="Picture 19" descr="A yellow box&#10;&#10;Description generated with high confidence">
            <a:extLst>
              <a:ext uri="{FF2B5EF4-FFF2-40B4-BE49-F238E27FC236}">
                <a16:creationId xmlns:a16="http://schemas.microsoft.com/office/drawing/2014/main" id="{2243888A-4606-4516-80CD-A35B656B453C}"/>
              </a:ext>
            </a:extLst>
          </p:cNvPr>
          <p:cNvPicPr>
            <a:picLocks noChangeAspect="1"/>
          </p:cNvPicPr>
          <p:nvPr/>
        </p:nvPicPr>
        <p:blipFill>
          <a:blip r:embed="rId7"/>
          <a:stretch>
            <a:fillRect/>
          </a:stretch>
        </p:blipFill>
        <p:spPr>
          <a:xfrm>
            <a:off x="3269125" y="2388857"/>
            <a:ext cx="2823463" cy="3503101"/>
          </a:xfrm>
          <a:prstGeom prst="rect">
            <a:avLst/>
          </a:prstGeom>
        </p:spPr>
      </p:pic>
      <p:sp>
        <p:nvSpPr>
          <p:cNvPr id="22" name="Rectangle 21">
            <a:extLst>
              <a:ext uri="{FF2B5EF4-FFF2-40B4-BE49-F238E27FC236}">
                <a16:creationId xmlns:a16="http://schemas.microsoft.com/office/drawing/2014/main" id="{311F5A7E-1957-4F8D-B102-60EC8256B3D1}"/>
              </a:ext>
            </a:extLst>
          </p:cNvPr>
          <p:cNvSpPr/>
          <p:nvPr/>
        </p:nvSpPr>
        <p:spPr>
          <a:xfrm>
            <a:off x="7708306" y="4675299"/>
            <a:ext cx="1253733" cy="276999"/>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insert tongue and clip the tail</a:t>
            </a:r>
          </a:p>
        </p:txBody>
      </p:sp>
      <p:pic>
        <p:nvPicPr>
          <p:cNvPr id="24" name="Picture 23" descr="A close up of a box&#10;&#10;Description generated with high confidence">
            <a:extLst>
              <a:ext uri="{FF2B5EF4-FFF2-40B4-BE49-F238E27FC236}">
                <a16:creationId xmlns:a16="http://schemas.microsoft.com/office/drawing/2014/main" id="{9B19E186-6CD1-4298-9485-B0DBBA019DAC}"/>
              </a:ext>
            </a:extLst>
          </p:cNvPr>
          <p:cNvPicPr>
            <a:picLocks noChangeAspect="1"/>
          </p:cNvPicPr>
          <p:nvPr/>
        </p:nvPicPr>
        <p:blipFill>
          <a:blip r:embed="rId8"/>
          <a:stretch>
            <a:fillRect/>
          </a:stretch>
        </p:blipFill>
        <p:spPr>
          <a:xfrm>
            <a:off x="8962039" y="3802234"/>
            <a:ext cx="2228963" cy="2149584"/>
          </a:xfrm>
          <a:prstGeom prst="rect">
            <a:avLst/>
          </a:prstGeom>
        </p:spPr>
      </p:pic>
    </p:spTree>
    <p:extLst>
      <p:ext uri="{BB962C8B-B14F-4D97-AF65-F5344CB8AC3E}">
        <p14:creationId xmlns:p14="http://schemas.microsoft.com/office/powerpoint/2010/main" val="156051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425544" cy="1325563"/>
          </a:xfrm>
        </p:spPr>
        <p:txBody>
          <a:bodyPr>
            <a:normAutofit/>
          </a:bodyPr>
          <a:lstStyle/>
          <a:p>
            <a:r>
              <a:rPr lang="en-US"/>
              <a:t>Mount Doggy Basic - </a:t>
            </a:r>
            <a:r>
              <a:rPr lang="en-GB"/>
              <a:t>a TJBot companion with </a:t>
            </a:r>
            <a:r>
              <a:rPr lang="en-GB" err="1"/>
              <a:t>superdog</a:t>
            </a:r>
            <a:r>
              <a:rPr lang="en-GB"/>
              <a:t> vision!</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11</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Content Placeholder 2">
            <a:extLst>
              <a:ext uri="{FF2B5EF4-FFF2-40B4-BE49-F238E27FC236}">
                <a16:creationId xmlns:a16="http://schemas.microsoft.com/office/drawing/2014/main" id="{11CA9BFA-2095-496B-A1FC-A86272B5FC1A}"/>
              </a:ext>
            </a:extLst>
          </p:cNvPr>
          <p:cNvSpPr txBox="1">
            <a:spLocks/>
          </p:cNvSpPr>
          <p:nvPr/>
        </p:nvSpPr>
        <p:spPr>
          <a:xfrm>
            <a:off x="424541" y="1790736"/>
            <a:ext cx="7852953" cy="449781"/>
          </a:xfrm>
          <a:prstGeom prst="rect">
            <a:avLst/>
          </a:prstGeom>
        </p:spPr>
        <p:txBody>
          <a:bodyPr vert="horz" lIns="91440" tIns="45720" rIns="91440" bIns="45720" rtlCol="0">
            <a:noAutofit/>
          </a:bodyPr>
          <a:lstStyle>
            <a:defPPr>
              <a:defRPr lang="en-US"/>
            </a:defPPr>
            <a:lvl1pPr indent="0">
              <a:lnSpc>
                <a:spcPct val="100000"/>
              </a:lnSpc>
              <a:spcBef>
                <a:spcPts val="1000"/>
              </a:spcBef>
              <a:buClr>
                <a:srgbClr val="0064FF"/>
              </a:buClr>
              <a:buFont typeface="Arial"/>
              <a:buNone/>
              <a:defRPr sz="1200" b="0" i="0">
                <a:latin typeface="IBM Plex Sans Light" charset="0"/>
                <a:ea typeface="IBM Plex Sans Light" charset="0"/>
                <a:cs typeface="IBM Plex Sans Light" charset="0"/>
              </a:defRPr>
            </a:lvl1pPr>
            <a:lvl2pPr marL="685800" indent="-228600">
              <a:lnSpc>
                <a:spcPct val="100000"/>
              </a:lnSpc>
              <a:spcBef>
                <a:spcPts val="500"/>
              </a:spcBef>
              <a:buFont typeface="Arial"/>
              <a:buChar char="•"/>
              <a:defRPr b="0" i="0" baseline="0">
                <a:latin typeface="IBM Plex Sans Light" charset="0"/>
                <a:ea typeface="IBM Plex Sans Light" charset="0"/>
                <a:cs typeface="IBM Plex Sans Light" charset="0"/>
              </a:defRPr>
            </a:lvl2pPr>
            <a:lvl3pPr marL="1143000" indent="-228600">
              <a:lnSpc>
                <a:spcPct val="100000"/>
              </a:lnSpc>
              <a:spcBef>
                <a:spcPts val="500"/>
              </a:spcBef>
              <a:buFont typeface="Arial"/>
              <a:buChar char="•"/>
              <a:defRPr b="0" i="0" baseline="0">
                <a:latin typeface="IBM Plex Sans Light" charset="0"/>
                <a:ea typeface="IBM Plex Sans Light" charset="0"/>
                <a:cs typeface="IBM Plex Sans Light" charset="0"/>
              </a:defRPr>
            </a:lvl3pPr>
            <a:lvl4pPr marL="1600200" indent="-228600">
              <a:lnSpc>
                <a:spcPct val="100000"/>
              </a:lnSpc>
              <a:spcBef>
                <a:spcPts val="500"/>
              </a:spcBef>
              <a:buFont typeface="Arial"/>
              <a:buChar char="•"/>
              <a:defRPr b="0" i="0">
                <a:latin typeface="IBM Plex Sans Light" charset="0"/>
                <a:ea typeface="IBM Plex Sans Light" charset="0"/>
                <a:cs typeface="IBM Plex Sans Light" charset="0"/>
              </a:defRPr>
            </a:lvl4pPr>
            <a:lvl5pPr marL="2057400" indent="-228600">
              <a:lnSpc>
                <a:spcPct val="100000"/>
              </a:lnSpc>
              <a:spcBef>
                <a:spcPts val="500"/>
              </a:spcBef>
              <a:buFont typeface="Arial"/>
              <a:buChar char="•"/>
              <a:defRPr b="0" i="0">
                <a:latin typeface="IBM Plex Sans Light" charset="0"/>
                <a:ea typeface="IBM Plex Sans Light" charset="0"/>
                <a:cs typeface="IBM Plex Sans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GB"/>
              <a:t>Insert and wire HC-SR04 sensor to TJBot (no need for breadboard).</a:t>
            </a:r>
          </a:p>
          <a:p>
            <a:r>
              <a:rPr lang="en-GB"/>
              <a:t>Build a leash keeping connectors together… or you can braid them </a:t>
            </a:r>
            <a:r>
              <a:rPr lang="en-GB">
                <a:sym typeface="Wingdings" panose="05000000000000000000" pitchFamily="2" charset="2"/>
              </a:rPr>
              <a:t></a:t>
            </a:r>
            <a:endParaRPr lang="en-GB"/>
          </a:p>
          <a:p>
            <a:r>
              <a:rPr lang="en-GB" b="1"/>
              <a:t>WARNING</a:t>
            </a:r>
            <a:r>
              <a:rPr lang="en-GB"/>
              <a:t>: pay attention to connect the right PINs to avoid damages to components.</a:t>
            </a:r>
          </a:p>
        </p:txBody>
      </p:sp>
      <p:sp>
        <p:nvSpPr>
          <p:cNvPr id="7" name="Rectangle 6">
            <a:extLst>
              <a:ext uri="{FF2B5EF4-FFF2-40B4-BE49-F238E27FC236}">
                <a16:creationId xmlns:a16="http://schemas.microsoft.com/office/drawing/2014/main" id="{A6C83839-8316-482D-B857-3015B6652F42}"/>
              </a:ext>
            </a:extLst>
          </p:cNvPr>
          <p:cNvSpPr/>
          <p:nvPr/>
        </p:nvSpPr>
        <p:spPr>
          <a:xfrm>
            <a:off x="838200" y="5787218"/>
            <a:ext cx="6434271" cy="338554"/>
          </a:xfrm>
          <a:prstGeom prst="rect">
            <a:avLst/>
          </a:prstGeom>
        </p:spPr>
        <p:txBody>
          <a:bodyPr wrap="square">
            <a:spAutoFit/>
          </a:bodyPr>
          <a:lstStyle/>
          <a:p>
            <a:pPr algn="ctr"/>
            <a:r>
              <a:rPr lang="en-GB" sz="1600" i="1">
                <a:latin typeface="IBM Plex Serif Light" panose="02060403050406000203" pitchFamily="18" charset="0"/>
              </a:rPr>
              <a:t>Please, share your experience on </a:t>
            </a:r>
            <a:r>
              <a:rPr lang="en-GB" sz="1600" i="1">
                <a:latin typeface="IBM Plex Serif Light" panose="02060403050406000203" pitchFamily="18" charset="0"/>
                <a:hlinkClick r:id="rId3"/>
              </a:rPr>
              <a:t>Doggy's House</a:t>
            </a:r>
            <a:r>
              <a:rPr lang="en-GB" sz="1600" i="1">
                <a:latin typeface="IBM Plex Serif Light" panose="02060403050406000203" pitchFamily="18" charset="0"/>
              </a:rPr>
              <a:t>!!!</a:t>
            </a:r>
          </a:p>
        </p:txBody>
      </p:sp>
      <p:sp>
        <p:nvSpPr>
          <p:cNvPr id="12" name="Rectangle 11">
            <a:extLst>
              <a:ext uri="{FF2B5EF4-FFF2-40B4-BE49-F238E27FC236}">
                <a16:creationId xmlns:a16="http://schemas.microsoft.com/office/drawing/2014/main" id="{BD6743BE-CCD9-4655-AB8E-623591F2A1BD}"/>
              </a:ext>
            </a:extLst>
          </p:cNvPr>
          <p:cNvSpPr/>
          <p:nvPr/>
        </p:nvSpPr>
        <p:spPr>
          <a:xfrm>
            <a:off x="838199" y="107691"/>
            <a:ext cx="4605472" cy="369332"/>
          </a:xfrm>
          <a:prstGeom prst="rect">
            <a:avLst/>
          </a:prstGeom>
        </p:spPr>
        <p:txBody>
          <a:bodyPr wrap="square">
            <a:spAutoFit/>
          </a:bodyPr>
          <a:lstStyle/>
          <a:p>
            <a:r>
              <a:rPr lang="en-US" i="1"/>
              <a:t>Instruction: Create your own Doggy – 4c</a:t>
            </a:r>
          </a:p>
        </p:txBody>
      </p:sp>
      <p:pic>
        <p:nvPicPr>
          <p:cNvPr id="11" name="Picture 10">
            <a:extLst>
              <a:ext uri="{FF2B5EF4-FFF2-40B4-BE49-F238E27FC236}">
                <a16:creationId xmlns:a16="http://schemas.microsoft.com/office/drawing/2014/main" id="{E87A061F-77F4-4A8C-8226-C27AB480BECB}"/>
              </a:ext>
            </a:extLst>
          </p:cNvPr>
          <p:cNvPicPr>
            <a:picLocks noChangeAspect="1"/>
          </p:cNvPicPr>
          <p:nvPr/>
        </p:nvPicPr>
        <p:blipFill>
          <a:blip r:embed="rId4"/>
          <a:stretch>
            <a:fillRect/>
          </a:stretch>
        </p:blipFill>
        <p:spPr>
          <a:xfrm>
            <a:off x="9134476" y="131081"/>
            <a:ext cx="2981325" cy="1533525"/>
          </a:xfrm>
          <a:prstGeom prst="rect">
            <a:avLst/>
          </a:prstGeom>
        </p:spPr>
      </p:pic>
      <p:pic>
        <p:nvPicPr>
          <p:cNvPr id="6" name="Picture 5" descr="A picture containing table, indoor, sitting, wall&#10;&#10;Description generated with very high confidence">
            <a:extLst>
              <a:ext uri="{FF2B5EF4-FFF2-40B4-BE49-F238E27FC236}">
                <a16:creationId xmlns:a16="http://schemas.microsoft.com/office/drawing/2014/main" id="{3C2799DE-3637-43CB-846C-DDB9FE9B1A3E}"/>
              </a:ext>
            </a:extLst>
          </p:cNvPr>
          <p:cNvPicPr>
            <a:picLocks noChangeAspect="1"/>
          </p:cNvPicPr>
          <p:nvPr/>
        </p:nvPicPr>
        <p:blipFill rotWithShape="1">
          <a:blip r:embed="rId5"/>
          <a:srcRect t="18730" b="24273"/>
          <a:stretch/>
        </p:blipFill>
        <p:spPr>
          <a:xfrm>
            <a:off x="7980137" y="2000073"/>
            <a:ext cx="3857625" cy="3908880"/>
          </a:xfrm>
          <a:prstGeom prst="rect">
            <a:avLst/>
          </a:prstGeom>
        </p:spPr>
      </p:pic>
      <p:graphicFrame>
        <p:nvGraphicFramePr>
          <p:cNvPr id="13" name="Table 12">
            <a:extLst>
              <a:ext uri="{FF2B5EF4-FFF2-40B4-BE49-F238E27FC236}">
                <a16:creationId xmlns:a16="http://schemas.microsoft.com/office/drawing/2014/main" id="{8B04E244-A203-4E22-A1E4-6A4B0A109E61}"/>
              </a:ext>
            </a:extLst>
          </p:cNvPr>
          <p:cNvGraphicFramePr>
            <a:graphicFrameLocks noGrp="1"/>
          </p:cNvGraphicFramePr>
          <p:nvPr>
            <p:extLst>
              <p:ext uri="{D42A27DB-BD31-4B8C-83A1-F6EECF244321}">
                <p14:modId xmlns:p14="http://schemas.microsoft.com/office/powerpoint/2010/main" val="1662302052"/>
              </p:ext>
            </p:extLst>
          </p:nvPr>
        </p:nvGraphicFramePr>
        <p:xfrm>
          <a:off x="1317170" y="2834473"/>
          <a:ext cx="5540830" cy="1645920"/>
        </p:xfrm>
        <a:graphic>
          <a:graphicData uri="http://schemas.openxmlformats.org/drawingml/2006/table">
            <a:tbl>
              <a:tblPr/>
              <a:tblGrid>
                <a:gridCol w="2770415">
                  <a:extLst>
                    <a:ext uri="{9D8B030D-6E8A-4147-A177-3AD203B41FA5}">
                      <a16:colId xmlns:a16="http://schemas.microsoft.com/office/drawing/2014/main" val="3266816374"/>
                    </a:ext>
                  </a:extLst>
                </a:gridCol>
                <a:gridCol w="2770415">
                  <a:extLst>
                    <a:ext uri="{9D8B030D-6E8A-4147-A177-3AD203B41FA5}">
                      <a16:colId xmlns:a16="http://schemas.microsoft.com/office/drawing/2014/main" val="2231269150"/>
                    </a:ext>
                  </a:extLst>
                </a:gridCol>
              </a:tblGrid>
              <a:tr h="0">
                <a:tc>
                  <a:txBody>
                    <a:bodyPr/>
                    <a:lstStyle/>
                    <a:p>
                      <a:r>
                        <a:rPr lang="en-US" sz="1200" b="1">
                          <a:latin typeface="IBM Plex Serif Light" panose="02060403050406000203" pitchFamily="18"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1">
                          <a:latin typeface="IBM Plex Serif Light" panose="02060403050406000203" pitchFamily="18" charset="0"/>
                        </a:rPr>
                        <a:t>From TJBot to Doggy’s eyes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6258376"/>
                  </a:ext>
                </a:extLst>
              </a:tr>
              <a:tr h="0">
                <a:tc>
                  <a:txBody>
                    <a:bodyPr/>
                    <a:lstStyle/>
                    <a:p>
                      <a:r>
                        <a:rPr lang="en-US" sz="1200">
                          <a:latin typeface="IBM Plex Serif Light" panose="02060403050406000203" pitchFamily="18" charset="0"/>
                        </a:rPr>
                        <a:t>Type of connectors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Female to Female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829563"/>
                  </a:ext>
                </a:extLst>
              </a:tr>
              <a:tr h="0">
                <a:tc>
                  <a:txBody>
                    <a:bodyPr/>
                    <a:lstStyle/>
                    <a:p>
                      <a:r>
                        <a:rPr lang="en-US" sz="1200">
                          <a:latin typeface="IBM Plex Serif Light" panose="02060403050406000203" pitchFamily="18" charset="0"/>
                        </a:rPr>
                        <a:t>Pin 25 - 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Blue to 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6616828"/>
                  </a:ext>
                </a:extLst>
              </a:tr>
              <a:tr h="0">
                <a:tc>
                  <a:txBody>
                    <a:bodyPr/>
                    <a:lstStyle/>
                    <a:p>
                      <a:r>
                        <a:rPr lang="es-ES" sz="1200">
                          <a:latin typeface="IBM Plex Serif Light" panose="02060403050406000203" pitchFamily="18" charset="0"/>
                        </a:rPr>
                        <a:t>Pin 23 - GPIO 11 - Echo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Green to Echo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7636735"/>
                  </a:ext>
                </a:extLst>
              </a:tr>
              <a:tr h="0">
                <a:tc>
                  <a:txBody>
                    <a:bodyPr/>
                    <a:lstStyle/>
                    <a:p>
                      <a:r>
                        <a:rPr lang="it-IT" sz="1200">
                          <a:latin typeface="IBM Plex Serif Light" panose="02060403050406000203" pitchFamily="18" charset="0"/>
                        </a:rPr>
                        <a:t>Pin 21 - GPIO 09 - Trigger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Yellow to Trigger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8037915"/>
                  </a:ext>
                </a:extLst>
              </a:tr>
              <a:tr h="0">
                <a:tc>
                  <a:txBody>
                    <a:bodyPr/>
                    <a:lstStyle/>
                    <a:p>
                      <a:r>
                        <a:rPr lang="en-US" sz="1200">
                          <a:latin typeface="IBM Plex Serif Light" panose="02060403050406000203" pitchFamily="18" charset="0"/>
                        </a:rPr>
                        <a:t>Pin 4 - 5V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Orange to 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7399179"/>
                  </a:ext>
                </a:extLst>
              </a:tr>
            </a:tbl>
          </a:graphicData>
        </a:graphic>
      </p:graphicFrame>
      <p:sp>
        <p:nvSpPr>
          <p:cNvPr id="16" name="Rectangle 15">
            <a:extLst>
              <a:ext uri="{FF2B5EF4-FFF2-40B4-BE49-F238E27FC236}">
                <a16:creationId xmlns:a16="http://schemas.microsoft.com/office/drawing/2014/main" id="{C33C04A0-8243-4BA3-AC5D-A22C1C72AAE5}"/>
              </a:ext>
            </a:extLst>
          </p:cNvPr>
          <p:cNvSpPr/>
          <p:nvPr/>
        </p:nvSpPr>
        <p:spPr>
          <a:xfrm>
            <a:off x="1317170" y="4775235"/>
            <a:ext cx="5540830" cy="636413"/>
          </a:xfrm>
          <a:prstGeom prst="rect">
            <a:avLst/>
          </a:prstGeom>
        </p:spPr>
        <p:txBody>
          <a:bodyPr vert="horz" lIns="91440" tIns="45720" rIns="91440" bIns="45720" rtlCol="0">
            <a:noAutofit/>
          </a:bodyPr>
          <a:lstStyle/>
          <a:p>
            <a:pPr algn="ctr"/>
            <a:r>
              <a:rPr lang="en-GB" sz="2800" b="1">
                <a:solidFill>
                  <a:prstClr val="black"/>
                </a:solidFill>
              </a:rPr>
              <a:t>Enjoy your Doggy Basic</a:t>
            </a:r>
          </a:p>
        </p:txBody>
      </p:sp>
    </p:spTree>
    <p:extLst>
      <p:ext uri="{BB962C8B-B14F-4D97-AF65-F5344CB8AC3E}">
        <p14:creationId xmlns:p14="http://schemas.microsoft.com/office/powerpoint/2010/main" val="1202996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425544" cy="1325563"/>
          </a:xfrm>
        </p:spPr>
        <p:txBody>
          <a:bodyPr>
            <a:normAutofit fontScale="90000"/>
          </a:bodyPr>
          <a:lstStyle/>
          <a:p>
            <a:r>
              <a:rPr lang="en-US"/>
              <a:t>Mount Doggy Standard - </a:t>
            </a:r>
            <a:r>
              <a:rPr lang="en-GB"/>
              <a:t>a TJBot companion with </a:t>
            </a:r>
            <a:r>
              <a:rPr lang="en-GB" err="1"/>
              <a:t>superdog</a:t>
            </a:r>
            <a:r>
              <a:rPr lang="en-GB"/>
              <a:t> vision and a cute tail!</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12</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Content Placeholder 2">
            <a:extLst>
              <a:ext uri="{FF2B5EF4-FFF2-40B4-BE49-F238E27FC236}">
                <a16:creationId xmlns:a16="http://schemas.microsoft.com/office/drawing/2014/main" id="{11CA9BFA-2095-496B-A1FC-A86272B5FC1A}"/>
              </a:ext>
            </a:extLst>
          </p:cNvPr>
          <p:cNvSpPr txBox="1">
            <a:spLocks/>
          </p:cNvSpPr>
          <p:nvPr/>
        </p:nvSpPr>
        <p:spPr>
          <a:xfrm>
            <a:off x="3617648" y="3723578"/>
            <a:ext cx="8432838" cy="29199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GB" sz="1200"/>
              <a:t>fold up or down cyan and green lines</a:t>
            </a:r>
          </a:p>
        </p:txBody>
      </p:sp>
      <p:sp>
        <p:nvSpPr>
          <p:cNvPr id="12" name="Rectangle 11">
            <a:extLst>
              <a:ext uri="{FF2B5EF4-FFF2-40B4-BE49-F238E27FC236}">
                <a16:creationId xmlns:a16="http://schemas.microsoft.com/office/drawing/2014/main" id="{BD6743BE-CCD9-4655-AB8E-623591F2A1BD}"/>
              </a:ext>
            </a:extLst>
          </p:cNvPr>
          <p:cNvSpPr/>
          <p:nvPr/>
        </p:nvSpPr>
        <p:spPr>
          <a:xfrm>
            <a:off x="838198" y="107691"/>
            <a:ext cx="4161091" cy="369332"/>
          </a:xfrm>
          <a:prstGeom prst="rect">
            <a:avLst/>
          </a:prstGeom>
        </p:spPr>
        <p:txBody>
          <a:bodyPr wrap="square">
            <a:spAutoFit/>
          </a:bodyPr>
          <a:lstStyle/>
          <a:p>
            <a:r>
              <a:rPr lang="en-US" i="1"/>
              <a:t>Instruction: Create your own Doggy – 5a</a:t>
            </a:r>
          </a:p>
        </p:txBody>
      </p:sp>
      <p:pic>
        <p:nvPicPr>
          <p:cNvPr id="15" name="Picture 14" descr="A picture containing text, whiteboard&#10;&#10;Description generated with high confidence">
            <a:extLst>
              <a:ext uri="{FF2B5EF4-FFF2-40B4-BE49-F238E27FC236}">
                <a16:creationId xmlns:a16="http://schemas.microsoft.com/office/drawing/2014/main" id="{1B52C412-0758-45E6-952B-AB22EB16AE1F}"/>
              </a:ext>
            </a:extLst>
          </p:cNvPr>
          <p:cNvPicPr>
            <a:picLocks noChangeAspect="1"/>
          </p:cNvPicPr>
          <p:nvPr/>
        </p:nvPicPr>
        <p:blipFill>
          <a:blip r:embed="rId3"/>
          <a:stretch>
            <a:fillRect/>
          </a:stretch>
        </p:blipFill>
        <p:spPr>
          <a:xfrm>
            <a:off x="0" y="1728937"/>
            <a:ext cx="3293428" cy="4573437"/>
          </a:xfrm>
          <a:prstGeom prst="rect">
            <a:avLst/>
          </a:prstGeom>
        </p:spPr>
      </p:pic>
      <p:sp>
        <p:nvSpPr>
          <p:cNvPr id="18" name="Rectangle 17">
            <a:extLst>
              <a:ext uri="{FF2B5EF4-FFF2-40B4-BE49-F238E27FC236}">
                <a16:creationId xmlns:a16="http://schemas.microsoft.com/office/drawing/2014/main" id="{25BD4F28-2F0A-44F8-A60F-3B33AC3A66F3}"/>
              </a:ext>
            </a:extLst>
          </p:cNvPr>
          <p:cNvSpPr/>
          <p:nvPr/>
        </p:nvSpPr>
        <p:spPr>
          <a:xfrm>
            <a:off x="3372808" y="1742839"/>
            <a:ext cx="3626198" cy="461665"/>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Get and Print/Copy DOGGY STANDARD design file - Print/reproduce only the Tail and advanced Sheet</a:t>
            </a:r>
          </a:p>
        </p:txBody>
      </p:sp>
      <p:pic>
        <p:nvPicPr>
          <p:cNvPr id="20" name="Picture 19">
            <a:extLst>
              <a:ext uri="{FF2B5EF4-FFF2-40B4-BE49-F238E27FC236}">
                <a16:creationId xmlns:a16="http://schemas.microsoft.com/office/drawing/2014/main" id="{42F911DD-9931-4251-82A0-750F7112C5FB}"/>
              </a:ext>
            </a:extLst>
          </p:cNvPr>
          <p:cNvPicPr>
            <a:picLocks noChangeAspect="1"/>
          </p:cNvPicPr>
          <p:nvPr/>
        </p:nvPicPr>
        <p:blipFill>
          <a:blip r:embed="rId4"/>
          <a:stretch>
            <a:fillRect/>
          </a:stretch>
        </p:blipFill>
        <p:spPr>
          <a:xfrm>
            <a:off x="7412263" y="1847312"/>
            <a:ext cx="4649107" cy="1546355"/>
          </a:xfrm>
          <a:prstGeom prst="rect">
            <a:avLst/>
          </a:prstGeom>
        </p:spPr>
      </p:pic>
      <p:sp>
        <p:nvSpPr>
          <p:cNvPr id="22" name="Rectangle 21">
            <a:extLst>
              <a:ext uri="{FF2B5EF4-FFF2-40B4-BE49-F238E27FC236}">
                <a16:creationId xmlns:a16="http://schemas.microsoft.com/office/drawing/2014/main" id="{24AA3DA6-C247-4BBB-AA98-09CFDA24B1A7}"/>
              </a:ext>
            </a:extLst>
          </p:cNvPr>
          <p:cNvSpPr/>
          <p:nvPr/>
        </p:nvSpPr>
        <p:spPr>
          <a:xfrm>
            <a:off x="5546221" y="2409148"/>
            <a:ext cx="1866042" cy="774571"/>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Cut all the red lines using a cutter and a scissor. If you plan to use </a:t>
            </a:r>
            <a:r>
              <a:rPr lang="en-GB" sz="1200" err="1">
                <a:latin typeface="IBM Plex Sans Light" charset="0"/>
              </a:rPr>
              <a:t>superdog</a:t>
            </a:r>
            <a:r>
              <a:rPr lang="en-GB" sz="1200">
                <a:latin typeface="IBM Plex Sans Light" charset="0"/>
              </a:rPr>
              <a:t> vision, remind to cut eyes too.</a:t>
            </a:r>
          </a:p>
        </p:txBody>
      </p:sp>
      <p:pic>
        <p:nvPicPr>
          <p:cNvPr id="24" name="Picture 23">
            <a:extLst>
              <a:ext uri="{FF2B5EF4-FFF2-40B4-BE49-F238E27FC236}">
                <a16:creationId xmlns:a16="http://schemas.microsoft.com/office/drawing/2014/main" id="{965593C1-2C2D-4F5F-994D-50FE29437FD9}"/>
              </a:ext>
            </a:extLst>
          </p:cNvPr>
          <p:cNvPicPr>
            <a:picLocks noChangeAspect="1"/>
          </p:cNvPicPr>
          <p:nvPr/>
        </p:nvPicPr>
        <p:blipFill>
          <a:blip r:embed="rId5"/>
          <a:stretch>
            <a:fillRect/>
          </a:stretch>
        </p:blipFill>
        <p:spPr>
          <a:xfrm>
            <a:off x="3617648" y="4041985"/>
            <a:ext cx="4627462" cy="1770237"/>
          </a:xfrm>
          <a:prstGeom prst="rect">
            <a:avLst/>
          </a:prstGeom>
        </p:spPr>
      </p:pic>
      <p:pic>
        <p:nvPicPr>
          <p:cNvPr id="26" name="Picture 25">
            <a:extLst>
              <a:ext uri="{FF2B5EF4-FFF2-40B4-BE49-F238E27FC236}">
                <a16:creationId xmlns:a16="http://schemas.microsoft.com/office/drawing/2014/main" id="{A43E312B-C071-4E21-9794-9B273E4DC5A5}"/>
              </a:ext>
            </a:extLst>
          </p:cNvPr>
          <p:cNvPicPr>
            <a:picLocks noChangeAspect="1"/>
          </p:cNvPicPr>
          <p:nvPr/>
        </p:nvPicPr>
        <p:blipFill>
          <a:blip r:embed="rId6"/>
          <a:stretch>
            <a:fillRect/>
          </a:stretch>
        </p:blipFill>
        <p:spPr>
          <a:xfrm>
            <a:off x="8255505" y="4041985"/>
            <a:ext cx="3794981" cy="1774059"/>
          </a:xfrm>
          <a:prstGeom prst="rect">
            <a:avLst/>
          </a:prstGeom>
        </p:spPr>
      </p:pic>
      <p:sp>
        <p:nvSpPr>
          <p:cNvPr id="27" name="Content Placeholder 2">
            <a:extLst>
              <a:ext uri="{FF2B5EF4-FFF2-40B4-BE49-F238E27FC236}">
                <a16:creationId xmlns:a16="http://schemas.microsoft.com/office/drawing/2014/main" id="{D0896A88-9A3A-4034-844A-47D35B004556}"/>
              </a:ext>
            </a:extLst>
          </p:cNvPr>
          <p:cNvSpPr txBox="1">
            <a:spLocks/>
          </p:cNvSpPr>
          <p:nvPr/>
        </p:nvSpPr>
        <p:spPr>
          <a:xfrm>
            <a:off x="3617648" y="5847144"/>
            <a:ext cx="4627462" cy="29199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GB" sz="1200" i="1"/>
              <a:t>fold up</a:t>
            </a:r>
          </a:p>
        </p:txBody>
      </p:sp>
      <p:sp>
        <p:nvSpPr>
          <p:cNvPr id="28" name="Content Placeholder 2">
            <a:extLst>
              <a:ext uri="{FF2B5EF4-FFF2-40B4-BE49-F238E27FC236}">
                <a16:creationId xmlns:a16="http://schemas.microsoft.com/office/drawing/2014/main" id="{3EAC705A-D906-4B7A-9C30-41533B7A7A30}"/>
              </a:ext>
            </a:extLst>
          </p:cNvPr>
          <p:cNvSpPr txBox="1">
            <a:spLocks/>
          </p:cNvSpPr>
          <p:nvPr/>
        </p:nvSpPr>
        <p:spPr>
          <a:xfrm>
            <a:off x="8255505" y="5837110"/>
            <a:ext cx="3794982" cy="29199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GB" sz="1200" i="1"/>
              <a:t>fold down</a:t>
            </a:r>
          </a:p>
        </p:txBody>
      </p:sp>
      <p:pic>
        <p:nvPicPr>
          <p:cNvPr id="17" name="Picture 16">
            <a:extLst>
              <a:ext uri="{FF2B5EF4-FFF2-40B4-BE49-F238E27FC236}">
                <a16:creationId xmlns:a16="http://schemas.microsoft.com/office/drawing/2014/main" id="{43D6019B-04E1-4E96-8B78-C9DF309AEB2C}"/>
              </a:ext>
            </a:extLst>
          </p:cNvPr>
          <p:cNvPicPr>
            <a:picLocks noChangeAspect="1"/>
          </p:cNvPicPr>
          <p:nvPr/>
        </p:nvPicPr>
        <p:blipFill>
          <a:blip r:embed="rId7"/>
          <a:stretch>
            <a:fillRect/>
          </a:stretch>
        </p:blipFill>
        <p:spPr>
          <a:xfrm>
            <a:off x="9441629" y="120196"/>
            <a:ext cx="2619741" cy="1019317"/>
          </a:xfrm>
          <a:prstGeom prst="rect">
            <a:avLst/>
          </a:prstGeom>
        </p:spPr>
      </p:pic>
    </p:spTree>
    <p:extLst>
      <p:ext uri="{BB962C8B-B14F-4D97-AF65-F5344CB8AC3E}">
        <p14:creationId xmlns:p14="http://schemas.microsoft.com/office/powerpoint/2010/main" val="121372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425544" cy="1325563"/>
          </a:xfrm>
        </p:spPr>
        <p:txBody>
          <a:bodyPr>
            <a:normAutofit fontScale="90000"/>
          </a:bodyPr>
          <a:lstStyle/>
          <a:p>
            <a:r>
              <a:rPr lang="en-US"/>
              <a:t>Mount Doggy Standard - </a:t>
            </a:r>
            <a:r>
              <a:rPr lang="en-GB"/>
              <a:t>a TJBot companion with </a:t>
            </a:r>
            <a:r>
              <a:rPr lang="en-GB" err="1"/>
              <a:t>superdog</a:t>
            </a:r>
            <a:r>
              <a:rPr lang="en-GB"/>
              <a:t> vision and a cute tail!</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13</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Content Placeholder 2">
            <a:extLst>
              <a:ext uri="{FF2B5EF4-FFF2-40B4-BE49-F238E27FC236}">
                <a16:creationId xmlns:a16="http://schemas.microsoft.com/office/drawing/2014/main" id="{11CA9BFA-2095-496B-A1FC-A86272B5FC1A}"/>
              </a:ext>
            </a:extLst>
          </p:cNvPr>
          <p:cNvSpPr txBox="1">
            <a:spLocks/>
          </p:cNvSpPr>
          <p:nvPr/>
        </p:nvSpPr>
        <p:spPr>
          <a:xfrm>
            <a:off x="3280567" y="1664606"/>
            <a:ext cx="4114803" cy="2513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200"/>
              <a:t>Doggy is folded up &amp; down (and I forget to cut eyes </a:t>
            </a:r>
            <a:r>
              <a:rPr lang="en-GB" sz="1200">
                <a:sym typeface="Wingdings" panose="05000000000000000000" pitchFamily="2" charset="2"/>
              </a:rPr>
              <a:t> )</a:t>
            </a:r>
            <a:endParaRPr lang="en-GB" sz="1200"/>
          </a:p>
        </p:txBody>
      </p:sp>
      <p:sp>
        <p:nvSpPr>
          <p:cNvPr id="12" name="Rectangle 11">
            <a:extLst>
              <a:ext uri="{FF2B5EF4-FFF2-40B4-BE49-F238E27FC236}">
                <a16:creationId xmlns:a16="http://schemas.microsoft.com/office/drawing/2014/main" id="{BD6743BE-CCD9-4655-AB8E-623591F2A1BD}"/>
              </a:ext>
            </a:extLst>
          </p:cNvPr>
          <p:cNvSpPr/>
          <p:nvPr/>
        </p:nvSpPr>
        <p:spPr>
          <a:xfrm>
            <a:off x="838198" y="107691"/>
            <a:ext cx="4049995" cy="369332"/>
          </a:xfrm>
          <a:prstGeom prst="rect">
            <a:avLst/>
          </a:prstGeom>
        </p:spPr>
        <p:txBody>
          <a:bodyPr wrap="square">
            <a:spAutoFit/>
          </a:bodyPr>
          <a:lstStyle/>
          <a:p>
            <a:r>
              <a:rPr lang="en-US" i="1"/>
              <a:t>Instruction: Create your own Doggy – 5b</a:t>
            </a:r>
          </a:p>
        </p:txBody>
      </p:sp>
      <p:pic>
        <p:nvPicPr>
          <p:cNvPr id="5" name="Picture 4" descr="A close up of a box&#10;&#10;Description generated with high confidence">
            <a:extLst>
              <a:ext uri="{FF2B5EF4-FFF2-40B4-BE49-F238E27FC236}">
                <a16:creationId xmlns:a16="http://schemas.microsoft.com/office/drawing/2014/main" id="{1B9048B1-427F-45A9-A9C2-C93D73A251F1}"/>
              </a:ext>
            </a:extLst>
          </p:cNvPr>
          <p:cNvPicPr>
            <a:picLocks noChangeAspect="1"/>
          </p:cNvPicPr>
          <p:nvPr/>
        </p:nvPicPr>
        <p:blipFill>
          <a:blip r:embed="rId3"/>
          <a:stretch>
            <a:fillRect/>
          </a:stretch>
        </p:blipFill>
        <p:spPr>
          <a:xfrm>
            <a:off x="0" y="1690688"/>
            <a:ext cx="3250859" cy="2895600"/>
          </a:xfrm>
          <a:prstGeom prst="rect">
            <a:avLst/>
          </a:prstGeom>
        </p:spPr>
      </p:pic>
      <p:sp>
        <p:nvSpPr>
          <p:cNvPr id="10" name="Rectangle 9">
            <a:extLst>
              <a:ext uri="{FF2B5EF4-FFF2-40B4-BE49-F238E27FC236}">
                <a16:creationId xmlns:a16="http://schemas.microsoft.com/office/drawing/2014/main" id="{809BD48D-25C2-45FD-BCB4-E9944F08B3A3}"/>
              </a:ext>
            </a:extLst>
          </p:cNvPr>
          <p:cNvSpPr/>
          <p:nvPr/>
        </p:nvSpPr>
        <p:spPr>
          <a:xfrm>
            <a:off x="6092588" y="3203297"/>
            <a:ext cx="1057311" cy="461665"/>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staple neck and back</a:t>
            </a:r>
          </a:p>
        </p:txBody>
      </p:sp>
      <p:pic>
        <p:nvPicPr>
          <p:cNvPr id="15" name="Picture 14" descr="A close up of a box&#10;&#10;Description generated with high confidence">
            <a:extLst>
              <a:ext uri="{FF2B5EF4-FFF2-40B4-BE49-F238E27FC236}">
                <a16:creationId xmlns:a16="http://schemas.microsoft.com/office/drawing/2014/main" id="{E29F899E-35F7-4FCB-AED7-0C99C37B3F33}"/>
              </a:ext>
            </a:extLst>
          </p:cNvPr>
          <p:cNvPicPr>
            <a:picLocks noChangeAspect="1"/>
          </p:cNvPicPr>
          <p:nvPr/>
        </p:nvPicPr>
        <p:blipFill>
          <a:blip r:embed="rId4"/>
          <a:stretch>
            <a:fillRect/>
          </a:stretch>
        </p:blipFill>
        <p:spPr>
          <a:xfrm rot="5400000">
            <a:off x="7476455" y="1565505"/>
            <a:ext cx="1917342" cy="2366899"/>
          </a:xfrm>
          <a:prstGeom prst="rect">
            <a:avLst/>
          </a:prstGeom>
        </p:spPr>
      </p:pic>
      <p:pic>
        <p:nvPicPr>
          <p:cNvPr id="17" name="Picture 16" descr="A picture containing indoor, stationary&#10;&#10;Description generated with high confidence">
            <a:extLst>
              <a:ext uri="{FF2B5EF4-FFF2-40B4-BE49-F238E27FC236}">
                <a16:creationId xmlns:a16="http://schemas.microsoft.com/office/drawing/2014/main" id="{7ADF2942-B26E-416B-B3D6-34B86D384383}"/>
              </a:ext>
            </a:extLst>
          </p:cNvPr>
          <p:cNvPicPr>
            <a:picLocks noChangeAspect="1"/>
          </p:cNvPicPr>
          <p:nvPr/>
        </p:nvPicPr>
        <p:blipFill>
          <a:blip r:embed="rId5"/>
          <a:stretch>
            <a:fillRect/>
          </a:stretch>
        </p:blipFill>
        <p:spPr>
          <a:xfrm rot="5400000">
            <a:off x="9877883" y="1571126"/>
            <a:ext cx="1928584" cy="2366899"/>
          </a:xfrm>
          <a:prstGeom prst="rect">
            <a:avLst/>
          </a:prstGeom>
        </p:spPr>
      </p:pic>
      <p:sp>
        <p:nvSpPr>
          <p:cNvPr id="18" name="Rectangle 17">
            <a:extLst>
              <a:ext uri="{FF2B5EF4-FFF2-40B4-BE49-F238E27FC236}">
                <a16:creationId xmlns:a16="http://schemas.microsoft.com/office/drawing/2014/main" id="{0FFE5EA2-1905-4B30-8261-7AD8F2FE29C0}"/>
              </a:ext>
            </a:extLst>
          </p:cNvPr>
          <p:cNvSpPr/>
          <p:nvPr/>
        </p:nvSpPr>
        <p:spPr>
          <a:xfrm>
            <a:off x="6194365" y="2158025"/>
            <a:ext cx="1060501" cy="461665"/>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staple left and right ears</a:t>
            </a:r>
            <a:endParaRPr lang="en-US" sz="1200">
              <a:latin typeface="IBM Plex Sans Light" charset="0"/>
            </a:endParaRPr>
          </a:p>
        </p:txBody>
      </p:sp>
      <p:pic>
        <p:nvPicPr>
          <p:cNvPr id="20" name="Picture 19" descr="A yellow box&#10;&#10;Description generated with high confidence">
            <a:extLst>
              <a:ext uri="{FF2B5EF4-FFF2-40B4-BE49-F238E27FC236}">
                <a16:creationId xmlns:a16="http://schemas.microsoft.com/office/drawing/2014/main" id="{2243888A-4606-4516-80CD-A35B656B453C}"/>
              </a:ext>
            </a:extLst>
          </p:cNvPr>
          <p:cNvPicPr>
            <a:picLocks noChangeAspect="1"/>
          </p:cNvPicPr>
          <p:nvPr/>
        </p:nvPicPr>
        <p:blipFill>
          <a:blip r:embed="rId6"/>
          <a:stretch>
            <a:fillRect/>
          </a:stretch>
        </p:blipFill>
        <p:spPr>
          <a:xfrm>
            <a:off x="3269125" y="2388857"/>
            <a:ext cx="2823463" cy="3503101"/>
          </a:xfrm>
          <a:prstGeom prst="rect">
            <a:avLst/>
          </a:prstGeom>
        </p:spPr>
      </p:pic>
      <p:sp>
        <p:nvSpPr>
          <p:cNvPr id="22" name="Rectangle 21">
            <a:extLst>
              <a:ext uri="{FF2B5EF4-FFF2-40B4-BE49-F238E27FC236}">
                <a16:creationId xmlns:a16="http://schemas.microsoft.com/office/drawing/2014/main" id="{311F5A7E-1957-4F8D-B102-60EC8256B3D1}"/>
              </a:ext>
            </a:extLst>
          </p:cNvPr>
          <p:cNvSpPr/>
          <p:nvPr/>
        </p:nvSpPr>
        <p:spPr>
          <a:xfrm>
            <a:off x="7149899" y="4675299"/>
            <a:ext cx="1812141" cy="1143903"/>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insert tongue and mount servo motor as shown in figure </a:t>
            </a:r>
          </a:p>
          <a:p>
            <a:pPr algn="r">
              <a:spcBef>
                <a:spcPts val="1000"/>
              </a:spcBef>
              <a:buClr>
                <a:srgbClr val="0064FF"/>
              </a:buClr>
            </a:pPr>
            <a:r>
              <a:rPr lang="en-GB" sz="1200">
                <a:latin typeface="IBM Plex Sans Light" charset="0"/>
              </a:rPr>
              <a:t>(if you forget to cut eyes, remove it and insert HC-SR04 sensor)</a:t>
            </a:r>
          </a:p>
        </p:txBody>
      </p:sp>
      <p:pic>
        <p:nvPicPr>
          <p:cNvPr id="6" name="Picture 5">
            <a:extLst>
              <a:ext uri="{FF2B5EF4-FFF2-40B4-BE49-F238E27FC236}">
                <a16:creationId xmlns:a16="http://schemas.microsoft.com/office/drawing/2014/main" id="{CD35EA12-569B-4BB4-A922-6269A767F2B0}"/>
              </a:ext>
            </a:extLst>
          </p:cNvPr>
          <p:cNvPicPr>
            <a:picLocks noChangeAspect="1"/>
          </p:cNvPicPr>
          <p:nvPr/>
        </p:nvPicPr>
        <p:blipFill>
          <a:blip r:embed="rId7"/>
          <a:stretch>
            <a:fillRect/>
          </a:stretch>
        </p:blipFill>
        <p:spPr>
          <a:xfrm>
            <a:off x="9063817" y="3202204"/>
            <a:ext cx="2678611" cy="3024697"/>
          </a:xfrm>
          <a:prstGeom prst="rect">
            <a:avLst/>
          </a:prstGeom>
        </p:spPr>
      </p:pic>
      <p:pic>
        <p:nvPicPr>
          <p:cNvPr id="21" name="Picture 20">
            <a:extLst>
              <a:ext uri="{FF2B5EF4-FFF2-40B4-BE49-F238E27FC236}">
                <a16:creationId xmlns:a16="http://schemas.microsoft.com/office/drawing/2014/main" id="{0C1DE8F9-6B20-47BB-B6DF-BA632891729E}"/>
              </a:ext>
            </a:extLst>
          </p:cNvPr>
          <p:cNvPicPr>
            <a:picLocks noChangeAspect="1"/>
          </p:cNvPicPr>
          <p:nvPr/>
        </p:nvPicPr>
        <p:blipFill>
          <a:blip r:embed="rId8"/>
          <a:stretch>
            <a:fillRect/>
          </a:stretch>
        </p:blipFill>
        <p:spPr>
          <a:xfrm>
            <a:off x="9441629" y="120196"/>
            <a:ext cx="2619741" cy="1019317"/>
          </a:xfrm>
          <a:prstGeom prst="rect">
            <a:avLst/>
          </a:prstGeom>
        </p:spPr>
      </p:pic>
    </p:spTree>
    <p:extLst>
      <p:ext uri="{BB962C8B-B14F-4D97-AF65-F5344CB8AC3E}">
        <p14:creationId xmlns:p14="http://schemas.microsoft.com/office/powerpoint/2010/main" val="1201515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425544" cy="1325563"/>
          </a:xfrm>
        </p:spPr>
        <p:txBody>
          <a:bodyPr>
            <a:normAutofit fontScale="90000"/>
          </a:bodyPr>
          <a:lstStyle/>
          <a:p>
            <a:r>
              <a:rPr lang="en-US"/>
              <a:t>Mount Doggy Standard - </a:t>
            </a:r>
            <a:r>
              <a:rPr lang="en-GB"/>
              <a:t>a TJBot companion with </a:t>
            </a:r>
            <a:r>
              <a:rPr lang="en-GB" err="1"/>
              <a:t>superdog</a:t>
            </a:r>
            <a:r>
              <a:rPr lang="en-GB"/>
              <a:t> vision and a cute tail!</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14</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Content Placeholder 2">
            <a:extLst>
              <a:ext uri="{FF2B5EF4-FFF2-40B4-BE49-F238E27FC236}">
                <a16:creationId xmlns:a16="http://schemas.microsoft.com/office/drawing/2014/main" id="{11CA9BFA-2095-496B-A1FC-A86272B5FC1A}"/>
              </a:ext>
            </a:extLst>
          </p:cNvPr>
          <p:cNvSpPr txBox="1">
            <a:spLocks/>
          </p:cNvSpPr>
          <p:nvPr/>
        </p:nvSpPr>
        <p:spPr>
          <a:xfrm>
            <a:off x="424541" y="1790736"/>
            <a:ext cx="11536727" cy="449781"/>
          </a:xfrm>
          <a:prstGeom prst="rect">
            <a:avLst/>
          </a:prstGeom>
        </p:spPr>
        <p:txBody>
          <a:bodyPr vert="horz" lIns="91440" tIns="45720" rIns="91440" bIns="45720" rtlCol="0">
            <a:noAutofit/>
          </a:bodyPr>
          <a:lstStyle>
            <a:defPPr>
              <a:defRPr lang="en-US"/>
            </a:defPPr>
            <a:lvl1pPr indent="0">
              <a:lnSpc>
                <a:spcPct val="100000"/>
              </a:lnSpc>
              <a:spcBef>
                <a:spcPts val="1000"/>
              </a:spcBef>
              <a:buClr>
                <a:srgbClr val="0064FF"/>
              </a:buClr>
              <a:buFont typeface="Arial"/>
              <a:buNone/>
              <a:defRPr sz="1200" b="0" i="0">
                <a:latin typeface="IBM Plex Sans Light" charset="0"/>
                <a:ea typeface="IBM Plex Sans Light" charset="0"/>
                <a:cs typeface="IBM Plex Sans Light" charset="0"/>
              </a:defRPr>
            </a:lvl1pPr>
            <a:lvl2pPr marL="685800" indent="-228600">
              <a:lnSpc>
                <a:spcPct val="100000"/>
              </a:lnSpc>
              <a:spcBef>
                <a:spcPts val="500"/>
              </a:spcBef>
              <a:buFont typeface="Arial"/>
              <a:buChar char="•"/>
              <a:defRPr b="0" i="0" baseline="0">
                <a:latin typeface="IBM Plex Sans Light" charset="0"/>
                <a:ea typeface="IBM Plex Sans Light" charset="0"/>
                <a:cs typeface="IBM Plex Sans Light" charset="0"/>
              </a:defRPr>
            </a:lvl2pPr>
            <a:lvl3pPr marL="1143000" indent="-228600">
              <a:lnSpc>
                <a:spcPct val="100000"/>
              </a:lnSpc>
              <a:spcBef>
                <a:spcPts val="500"/>
              </a:spcBef>
              <a:buFont typeface="Arial"/>
              <a:buChar char="•"/>
              <a:defRPr b="0" i="0" baseline="0">
                <a:latin typeface="IBM Plex Sans Light" charset="0"/>
                <a:ea typeface="IBM Plex Sans Light" charset="0"/>
                <a:cs typeface="IBM Plex Sans Light" charset="0"/>
              </a:defRPr>
            </a:lvl3pPr>
            <a:lvl4pPr marL="1600200" indent="-228600">
              <a:lnSpc>
                <a:spcPct val="100000"/>
              </a:lnSpc>
              <a:spcBef>
                <a:spcPts val="500"/>
              </a:spcBef>
              <a:buFont typeface="Arial"/>
              <a:buChar char="•"/>
              <a:defRPr b="0" i="0">
                <a:latin typeface="IBM Plex Sans Light" charset="0"/>
                <a:ea typeface="IBM Plex Sans Light" charset="0"/>
                <a:cs typeface="IBM Plex Sans Light" charset="0"/>
              </a:defRPr>
            </a:lvl4pPr>
            <a:lvl5pPr marL="2057400" indent="-228600">
              <a:lnSpc>
                <a:spcPct val="100000"/>
              </a:lnSpc>
              <a:spcBef>
                <a:spcPts val="500"/>
              </a:spcBef>
              <a:buFont typeface="Arial"/>
              <a:buChar char="•"/>
              <a:defRPr b="0" i="0">
                <a:latin typeface="IBM Plex Sans Light" charset="0"/>
                <a:ea typeface="IBM Plex Sans Light" charset="0"/>
                <a:cs typeface="IBM Plex Sans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GB"/>
              <a:t>Wire HC-SR04 sensor and SG-90 servo motor to TJBot (look at the picture to insert servo with the right orientation). A breadboard could make this task easier, but it’s not strictly required.: fix breadboard to Doggy’s back (upside down). </a:t>
            </a:r>
          </a:p>
          <a:p>
            <a:r>
              <a:rPr lang="en-GB"/>
              <a:t>Build a leash keeping connectors together… or you can braid them </a:t>
            </a:r>
            <a:r>
              <a:rPr lang="en-GB">
                <a:sym typeface="Wingdings" panose="05000000000000000000" pitchFamily="2" charset="2"/>
              </a:rPr>
              <a:t></a:t>
            </a:r>
            <a:endParaRPr lang="en-GB"/>
          </a:p>
          <a:p>
            <a:r>
              <a:rPr lang="en-GB" b="1"/>
              <a:t>WARNING</a:t>
            </a:r>
            <a:r>
              <a:rPr lang="en-GB"/>
              <a:t>: pay attention to connect the right PINs to avoid damages to components.</a:t>
            </a:r>
          </a:p>
        </p:txBody>
      </p:sp>
      <p:sp>
        <p:nvSpPr>
          <p:cNvPr id="12" name="Rectangle 11">
            <a:extLst>
              <a:ext uri="{FF2B5EF4-FFF2-40B4-BE49-F238E27FC236}">
                <a16:creationId xmlns:a16="http://schemas.microsoft.com/office/drawing/2014/main" id="{BD6743BE-CCD9-4655-AB8E-623591F2A1BD}"/>
              </a:ext>
            </a:extLst>
          </p:cNvPr>
          <p:cNvSpPr/>
          <p:nvPr/>
        </p:nvSpPr>
        <p:spPr>
          <a:xfrm>
            <a:off x="838199" y="107691"/>
            <a:ext cx="4861846" cy="369332"/>
          </a:xfrm>
          <a:prstGeom prst="rect">
            <a:avLst/>
          </a:prstGeom>
        </p:spPr>
        <p:txBody>
          <a:bodyPr wrap="square">
            <a:spAutoFit/>
          </a:bodyPr>
          <a:lstStyle/>
          <a:p>
            <a:r>
              <a:rPr lang="en-US" i="1"/>
              <a:t>Instruction: Create your own Doggy – 5c</a:t>
            </a:r>
          </a:p>
        </p:txBody>
      </p:sp>
      <p:graphicFrame>
        <p:nvGraphicFramePr>
          <p:cNvPr id="5" name="Table 4">
            <a:extLst>
              <a:ext uri="{FF2B5EF4-FFF2-40B4-BE49-F238E27FC236}">
                <a16:creationId xmlns:a16="http://schemas.microsoft.com/office/drawing/2014/main" id="{1820A174-08AE-41D6-AAD4-F2B2852BE214}"/>
              </a:ext>
            </a:extLst>
          </p:cNvPr>
          <p:cNvGraphicFramePr>
            <a:graphicFrameLocks noGrp="1"/>
          </p:cNvGraphicFramePr>
          <p:nvPr>
            <p:extLst>
              <p:ext uri="{D42A27DB-BD31-4B8C-83A1-F6EECF244321}">
                <p14:modId xmlns:p14="http://schemas.microsoft.com/office/powerpoint/2010/main" val="3303138606"/>
              </p:ext>
            </p:extLst>
          </p:nvPr>
        </p:nvGraphicFramePr>
        <p:xfrm>
          <a:off x="424541" y="3004401"/>
          <a:ext cx="7531593" cy="2103120"/>
        </p:xfrm>
        <a:graphic>
          <a:graphicData uri="http://schemas.openxmlformats.org/drawingml/2006/table">
            <a:tbl>
              <a:tblPr/>
              <a:tblGrid>
                <a:gridCol w="2045194">
                  <a:extLst>
                    <a:ext uri="{9D8B030D-6E8A-4147-A177-3AD203B41FA5}">
                      <a16:colId xmlns:a16="http://schemas.microsoft.com/office/drawing/2014/main" val="4048572197"/>
                    </a:ext>
                  </a:extLst>
                </a:gridCol>
                <a:gridCol w="1273323">
                  <a:extLst>
                    <a:ext uri="{9D8B030D-6E8A-4147-A177-3AD203B41FA5}">
                      <a16:colId xmlns:a16="http://schemas.microsoft.com/office/drawing/2014/main" val="4101360580"/>
                    </a:ext>
                  </a:extLst>
                </a:gridCol>
                <a:gridCol w="2008262">
                  <a:extLst>
                    <a:ext uri="{9D8B030D-6E8A-4147-A177-3AD203B41FA5}">
                      <a16:colId xmlns:a16="http://schemas.microsoft.com/office/drawing/2014/main" val="3441388148"/>
                    </a:ext>
                  </a:extLst>
                </a:gridCol>
                <a:gridCol w="2204814">
                  <a:extLst>
                    <a:ext uri="{9D8B030D-6E8A-4147-A177-3AD203B41FA5}">
                      <a16:colId xmlns:a16="http://schemas.microsoft.com/office/drawing/2014/main" val="292327199"/>
                    </a:ext>
                  </a:extLst>
                </a:gridCol>
              </a:tblGrid>
              <a:tr h="0">
                <a:tc>
                  <a:txBody>
                    <a:bodyPr/>
                    <a:lstStyle/>
                    <a:p>
                      <a:r>
                        <a:rPr lang="en-US" sz="1200" b="1">
                          <a:latin typeface="IBM Plex Serif Light" panose="02060403050406000203"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a:latin typeface="IBM Plex Serif Light" panose="02060403050406000203" pitchFamily="18" charset="0"/>
                        </a:rPr>
                        <a:t>From </a:t>
                      </a:r>
                      <a:r>
                        <a:rPr lang="en-US" sz="1200" b="1" err="1">
                          <a:latin typeface="IBM Plex Serif Light" panose="02060403050406000203" pitchFamily="18" charset="0"/>
                        </a:rPr>
                        <a:t>TJBot</a:t>
                      </a:r>
                      <a:endParaRPr lang="en-US" sz="1200" b="1">
                        <a:latin typeface="IBM Plex Serif Light" panose="020604030504060002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a:latin typeface="IBM Plex Serif Light" panose="02060403050406000203" pitchFamily="18" charset="0"/>
                        </a:rPr>
                        <a:t>From Doggy’s eyes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a:latin typeface="IBM Plex Serif Light" panose="02060403050406000203" pitchFamily="18" charset="0"/>
                        </a:rPr>
                        <a:t>From Doggy’s tail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8874660"/>
                  </a:ext>
                </a:extLst>
              </a:tr>
              <a:tr h="0">
                <a:tc>
                  <a:txBody>
                    <a:bodyPr/>
                    <a:lstStyle/>
                    <a:p>
                      <a:r>
                        <a:rPr lang="en-US" sz="1200">
                          <a:latin typeface="IBM Plex Serif Light" panose="02060403050406000203" pitchFamily="18" charset="0"/>
                        </a:rPr>
                        <a:t>Type of connectors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Female to 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Male to 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Male to 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272381"/>
                  </a:ext>
                </a:extLst>
              </a:tr>
              <a:tr h="0">
                <a:tc>
                  <a:txBody>
                    <a:bodyPr/>
                    <a:lstStyle/>
                    <a:p>
                      <a:r>
                        <a:rPr lang="en-US" sz="1200">
                          <a:latin typeface="IBM Plex Serif Light" panose="02060403050406000203" pitchFamily="18" charset="0"/>
                        </a:rPr>
                        <a:t>Pin 25 - Ground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Blue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Blue to Ground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Brown to Brown (Ground)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4187876"/>
                  </a:ext>
                </a:extLst>
              </a:tr>
              <a:tr h="0">
                <a:tc>
                  <a:txBody>
                    <a:bodyPr/>
                    <a:lstStyle/>
                    <a:p>
                      <a:r>
                        <a:rPr lang="es-ES" sz="1200">
                          <a:latin typeface="IBM Plex Serif Light" panose="02060403050406000203" pitchFamily="18" charset="0"/>
                        </a:rPr>
                        <a:t>Pin 23 - GPIO 11 - Echo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Violet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Green to Echo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latin typeface="IBM Plex Serif Light" panose="020604030504060002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0434315"/>
                  </a:ext>
                </a:extLst>
              </a:tr>
              <a:tr h="0">
                <a:tc>
                  <a:txBody>
                    <a:bodyPr/>
                    <a:lstStyle/>
                    <a:p>
                      <a:r>
                        <a:rPr lang="it-IT" sz="1200">
                          <a:latin typeface="IBM Plex Serif Light" panose="02060403050406000203" pitchFamily="18" charset="0"/>
                        </a:rPr>
                        <a:t>Pin 21 - GPIO 09 - Trigger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Gray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Yellow to Trigger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latin typeface="IBM Plex Serif Light" panose="020604030504060002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6190302"/>
                  </a:ext>
                </a:extLst>
              </a:tr>
              <a:tr h="0">
                <a:tc>
                  <a:txBody>
                    <a:bodyPr/>
                    <a:lstStyle/>
                    <a:p>
                      <a:r>
                        <a:rPr lang="en-US" sz="1200">
                          <a:latin typeface="IBM Plex Serif Light" panose="02060403050406000203" pitchFamily="18" charset="0"/>
                        </a:rPr>
                        <a:t>Pin 4 - 5V White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Orange to VCC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Red to Red (5V)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latin typeface="IBM Plex Serif Light" panose="020604030504060002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347674"/>
                  </a:ext>
                </a:extLst>
              </a:tr>
              <a:tr h="0">
                <a:tc>
                  <a:txBody>
                    <a:bodyPr/>
                    <a:lstStyle/>
                    <a:p>
                      <a:r>
                        <a:rPr lang="pt-BR" sz="1200">
                          <a:latin typeface="IBM Plex Serif Light" panose="02060403050406000203" pitchFamily="18" charset="0"/>
                        </a:rPr>
                        <a:t>Pin 24 - GPIO 08 Data servo motor (tail)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Black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IBM Plex Serif Light" panose="02060403050406000203" pitchFamily="18" charset="0"/>
                        </a:rPr>
                        <a:t>Orange to Orange (Data servo motor)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latin typeface="IBM Plex Serif Light" panose="020604030504060002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709657"/>
                  </a:ext>
                </a:extLst>
              </a:tr>
            </a:tbl>
          </a:graphicData>
        </a:graphic>
      </p:graphicFrame>
      <p:pic>
        <p:nvPicPr>
          <p:cNvPr id="10" name="Picture 9">
            <a:extLst>
              <a:ext uri="{FF2B5EF4-FFF2-40B4-BE49-F238E27FC236}">
                <a16:creationId xmlns:a16="http://schemas.microsoft.com/office/drawing/2014/main" id="{258322AD-919C-40DA-A336-0875CB1721F4}"/>
              </a:ext>
            </a:extLst>
          </p:cNvPr>
          <p:cNvPicPr>
            <a:picLocks noChangeAspect="1"/>
          </p:cNvPicPr>
          <p:nvPr/>
        </p:nvPicPr>
        <p:blipFill>
          <a:blip r:embed="rId3"/>
          <a:stretch>
            <a:fillRect/>
          </a:stretch>
        </p:blipFill>
        <p:spPr>
          <a:xfrm>
            <a:off x="9441629" y="120196"/>
            <a:ext cx="2619741" cy="1019317"/>
          </a:xfrm>
          <a:prstGeom prst="rect">
            <a:avLst/>
          </a:prstGeom>
        </p:spPr>
      </p:pic>
      <p:sp>
        <p:nvSpPr>
          <p:cNvPr id="17" name="Content Placeholder 2">
            <a:extLst>
              <a:ext uri="{FF2B5EF4-FFF2-40B4-BE49-F238E27FC236}">
                <a16:creationId xmlns:a16="http://schemas.microsoft.com/office/drawing/2014/main" id="{89B210BC-ED9C-4773-B348-3C1FB38D59F7}"/>
              </a:ext>
            </a:extLst>
          </p:cNvPr>
          <p:cNvSpPr txBox="1">
            <a:spLocks/>
          </p:cNvSpPr>
          <p:nvPr/>
        </p:nvSpPr>
        <p:spPr>
          <a:xfrm>
            <a:off x="7956134" y="3104449"/>
            <a:ext cx="1307609" cy="449781"/>
          </a:xfrm>
          <a:prstGeom prst="rect">
            <a:avLst/>
          </a:prstGeom>
        </p:spPr>
        <p:txBody>
          <a:bodyPr vert="horz" lIns="91440" tIns="45720" rIns="91440" bIns="45720" rtlCol="0">
            <a:noAutofit/>
          </a:bodyPr>
          <a:lstStyle>
            <a:defPPr>
              <a:defRPr lang="en-US"/>
            </a:defPPr>
            <a:lvl1pPr indent="0">
              <a:lnSpc>
                <a:spcPct val="100000"/>
              </a:lnSpc>
              <a:spcBef>
                <a:spcPts val="1000"/>
              </a:spcBef>
              <a:buClr>
                <a:srgbClr val="0064FF"/>
              </a:buClr>
              <a:buFont typeface="Arial"/>
              <a:buNone/>
              <a:defRPr sz="1200" b="0" i="0">
                <a:latin typeface="IBM Plex Sans Light" charset="0"/>
                <a:ea typeface="IBM Plex Sans Light" charset="0"/>
                <a:cs typeface="IBM Plex Sans Light" charset="0"/>
              </a:defRPr>
            </a:lvl1pPr>
            <a:lvl2pPr marL="685800" indent="-228600">
              <a:lnSpc>
                <a:spcPct val="100000"/>
              </a:lnSpc>
              <a:spcBef>
                <a:spcPts val="500"/>
              </a:spcBef>
              <a:buFont typeface="Arial"/>
              <a:buChar char="•"/>
              <a:defRPr b="0" i="0" baseline="0">
                <a:latin typeface="IBM Plex Sans Light" charset="0"/>
                <a:ea typeface="IBM Plex Sans Light" charset="0"/>
                <a:cs typeface="IBM Plex Sans Light" charset="0"/>
              </a:defRPr>
            </a:lvl2pPr>
            <a:lvl3pPr marL="1143000" indent="-228600">
              <a:lnSpc>
                <a:spcPct val="100000"/>
              </a:lnSpc>
              <a:spcBef>
                <a:spcPts val="500"/>
              </a:spcBef>
              <a:buFont typeface="Arial"/>
              <a:buChar char="•"/>
              <a:defRPr b="0" i="0" baseline="0">
                <a:latin typeface="IBM Plex Sans Light" charset="0"/>
                <a:ea typeface="IBM Plex Sans Light" charset="0"/>
                <a:cs typeface="IBM Plex Sans Light" charset="0"/>
              </a:defRPr>
            </a:lvl3pPr>
            <a:lvl4pPr marL="1600200" indent="-228600">
              <a:lnSpc>
                <a:spcPct val="100000"/>
              </a:lnSpc>
              <a:spcBef>
                <a:spcPts val="500"/>
              </a:spcBef>
              <a:buFont typeface="Arial"/>
              <a:buChar char="•"/>
              <a:defRPr b="0" i="0">
                <a:latin typeface="IBM Plex Sans Light" charset="0"/>
                <a:ea typeface="IBM Plex Sans Light" charset="0"/>
                <a:cs typeface="IBM Plex Sans Light" charset="0"/>
              </a:defRPr>
            </a:lvl4pPr>
            <a:lvl5pPr marL="2057400" indent="-228600">
              <a:lnSpc>
                <a:spcPct val="100000"/>
              </a:lnSpc>
              <a:spcBef>
                <a:spcPts val="500"/>
              </a:spcBef>
              <a:buFont typeface="Arial"/>
              <a:buChar char="•"/>
              <a:defRPr b="0" i="0">
                <a:latin typeface="IBM Plex Sans Light" charset="0"/>
                <a:ea typeface="IBM Plex Sans Light" charset="0"/>
                <a:cs typeface="IBM Plex Sans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algn="r"/>
            <a:r>
              <a:rPr lang="en-GB" b="1"/>
              <a:t>WARNING</a:t>
            </a:r>
            <a:r>
              <a:rPr lang="en-GB"/>
              <a:t>: Using Doggy, </a:t>
            </a:r>
            <a:r>
              <a:rPr lang="en-GB" err="1"/>
              <a:t>TJBot</a:t>
            </a:r>
            <a:r>
              <a:rPr lang="en-GB"/>
              <a:t> is requiring more power than usual. Power it with 2.4A and everything will be fine!</a:t>
            </a:r>
          </a:p>
        </p:txBody>
      </p:sp>
      <p:pic>
        <p:nvPicPr>
          <p:cNvPr id="19" name="Picture 18" descr="A hand holding a cellphone&#10;&#10;Description generated with very high confidence">
            <a:extLst>
              <a:ext uri="{FF2B5EF4-FFF2-40B4-BE49-F238E27FC236}">
                <a16:creationId xmlns:a16="http://schemas.microsoft.com/office/drawing/2014/main" id="{1EAE8318-A604-4CD1-8016-C9ED5CD99CD5}"/>
              </a:ext>
            </a:extLst>
          </p:cNvPr>
          <p:cNvPicPr>
            <a:picLocks noChangeAspect="1"/>
          </p:cNvPicPr>
          <p:nvPr/>
        </p:nvPicPr>
        <p:blipFill rotWithShape="1">
          <a:blip r:embed="rId4"/>
          <a:srcRect l="18366" t="20567" r="20118" b="26173"/>
          <a:stretch/>
        </p:blipFill>
        <p:spPr>
          <a:xfrm>
            <a:off x="9441629" y="2340565"/>
            <a:ext cx="2373086" cy="3652545"/>
          </a:xfrm>
          <a:prstGeom prst="rect">
            <a:avLst/>
          </a:prstGeom>
        </p:spPr>
      </p:pic>
    </p:spTree>
    <p:extLst>
      <p:ext uri="{BB962C8B-B14F-4D97-AF65-F5344CB8AC3E}">
        <p14:creationId xmlns:p14="http://schemas.microsoft.com/office/powerpoint/2010/main" val="3103951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425544" cy="1325563"/>
          </a:xfrm>
        </p:spPr>
        <p:txBody>
          <a:bodyPr>
            <a:normAutofit fontScale="90000"/>
          </a:bodyPr>
          <a:lstStyle/>
          <a:p>
            <a:r>
              <a:rPr lang="en-US"/>
              <a:t>Mount Doggy Standard - </a:t>
            </a:r>
            <a:r>
              <a:rPr lang="en-GB"/>
              <a:t>a TJBot companion with </a:t>
            </a:r>
            <a:r>
              <a:rPr lang="en-GB" err="1"/>
              <a:t>superdog</a:t>
            </a:r>
            <a:r>
              <a:rPr lang="en-GB"/>
              <a:t> vision and a cute tail!</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15</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7" name="Rectangle 6">
            <a:extLst>
              <a:ext uri="{FF2B5EF4-FFF2-40B4-BE49-F238E27FC236}">
                <a16:creationId xmlns:a16="http://schemas.microsoft.com/office/drawing/2014/main" id="{A6C83839-8316-482D-B857-3015B6652F42}"/>
              </a:ext>
            </a:extLst>
          </p:cNvPr>
          <p:cNvSpPr/>
          <p:nvPr/>
        </p:nvSpPr>
        <p:spPr>
          <a:xfrm>
            <a:off x="2003290" y="5908953"/>
            <a:ext cx="4417148" cy="338554"/>
          </a:xfrm>
          <a:prstGeom prst="rect">
            <a:avLst/>
          </a:prstGeom>
        </p:spPr>
        <p:txBody>
          <a:bodyPr wrap="square">
            <a:spAutoFit/>
          </a:bodyPr>
          <a:lstStyle/>
          <a:p>
            <a:pPr algn="ctr"/>
            <a:r>
              <a:rPr lang="en-GB" sz="1600"/>
              <a:t>Please, share your experience on </a:t>
            </a:r>
            <a:r>
              <a:rPr lang="en-GB" sz="1600">
                <a:hlinkClick r:id="rId3"/>
              </a:rPr>
              <a:t>Doggy's House</a:t>
            </a:r>
            <a:r>
              <a:rPr lang="en-GB" sz="1600"/>
              <a:t>!!!</a:t>
            </a:r>
          </a:p>
        </p:txBody>
      </p:sp>
      <p:sp>
        <p:nvSpPr>
          <p:cNvPr id="12" name="Rectangle 11">
            <a:extLst>
              <a:ext uri="{FF2B5EF4-FFF2-40B4-BE49-F238E27FC236}">
                <a16:creationId xmlns:a16="http://schemas.microsoft.com/office/drawing/2014/main" id="{BD6743BE-CCD9-4655-AB8E-623591F2A1BD}"/>
              </a:ext>
            </a:extLst>
          </p:cNvPr>
          <p:cNvSpPr/>
          <p:nvPr/>
        </p:nvSpPr>
        <p:spPr>
          <a:xfrm>
            <a:off x="838198" y="107691"/>
            <a:ext cx="4742205" cy="369332"/>
          </a:xfrm>
          <a:prstGeom prst="rect">
            <a:avLst/>
          </a:prstGeom>
        </p:spPr>
        <p:txBody>
          <a:bodyPr wrap="square">
            <a:spAutoFit/>
          </a:bodyPr>
          <a:lstStyle/>
          <a:p>
            <a:r>
              <a:rPr lang="en-US" i="1"/>
              <a:t>Instruction: Create your own Doggy – 5d</a:t>
            </a:r>
          </a:p>
        </p:txBody>
      </p:sp>
      <p:sp>
        <p:nvSpPr>
          <p:cNvPr id="16" name="Rectangle 15">
            <a:extLst>
              <a:ext uri="{FF2B5EF4-FFF2-40B4-BE49-F238E27FC236}">
                <a16:creationId xmlns:a16="http://schemas.microsoft.com/office/drawing/2014/main" id="{C33C04A0-8243-4BA3-AC5D-A22C1C72AAE5}"/>
              </a:ext>
            </a:extLst>
          </p:cNvPr>
          <p:cNvSpPr/>
          <p:nvPr/>
        </p:nvSpPr>
        <p:spPr>
          <a:xfrm>
            <a:off x="2920840" y="4840305"/>
            <a:ext cx="2582048" cy="636413"/>
          </a:xfrm>
          <a:prstGeom prst="rect">
            <a:avLst/>
          </a:prstGeom>
        </p:spPr>
        <p:txBody>
          <a:bodyPr vert="horz" lIns="91440" tIns="45720" rIns="91440" bIns="45720" rtlCol="0">
            <a:noAutofit/>
          </a:bodyPr>
          <a:lstStyle/>
          <a:p>
            <a:pPr algn="ctr"/>
            <a:r>
              <a:rPr lang="en-GB" sz="2800" b="1">
                <a:solidFill>
                  <a:prstClr val="black"/>
                </a:solidFill>
              </a:rPr>
              <a:t>Enjoy your Doggy Standard</a:t>
            </a:r>
          </a:p>
        </p:txBody>
      </p:sp>
      <p:pic>
        <p:nvPicPr>
          <p:cNvPr id="10" name="Picture 9">
            <a:extLst>
              <a:ext uri="{FF2B5EF4-FFF2-40B4-BE49-F238E27FC236}">
                <a16:creationId xmlns:a16="http://schemas.microsoft.com/office/drawing/2014/main" id="{258322AD-919C-40DA-A336-0875CB1721F4}"/>
              </a:ext>
            </a:extLst>
          </p:cNvPr>
          <p:cNvPicPr>
            <a:picLocks noChangeAspect="1"/>
          </p:cNvPicPr>
          <p:nvPr/>
        </p:nvPicPr>
        <p:blipFill>
          <a:blip r:embed="rId4"/>
          <a:stretch>
            <a:fillRect/>
          </a:stretch>
        </p:blipFill>
        <p:spPr>
          <a:xfrm>
            <a:off x="9441629" y="120196"/>
            <a:ext cx="2619741" cy="1019317"/>
          </a:xfrm>
          <a:prstGeom prst="rect">
            <a:avLst/>
          </a:prstGeom>
        </p:spPr>
      </p:pic>
      <p:sp>
        <p:nvSpPr>
          <p:cNvPr id="15" name="Rectangle 14">
            <a:extLst>
              <a:ext uri="{FF2B5EF4-FFF2-40B4-BE49-F238E27FC236}">
                <a16:creationId xmlns:a16="http://schemas.microsoft.com/office/drawing/2014/main" id="{A7E21518-1CC9-45F4-AC76-B46C2B09483B}"/>
              </a:ext>
            </a:extLst>
          </p:cNvPr>
          <p:cNvSpPr/>
          <p:nvPr/>
        </p:nvSpPr>
        <p:spPr>
          <a:xfrm>
            <a:off x="4059252" y="1718991"/>
            <a:ext cx="3926342" cy="450367"/>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Build tail (version #1). Get Servo arm and tape tail to it.</a:t>
            </a:r>
          </a:p>
        </p:txBody>
      </p:sp>
      <p:pic>
        <p:nvPicPr>
          <p:cNvPr id="6" name="Picture 5" descr="A close up of a logo&#10;&#10;Description generated with high confidence">
            <a:extLst>
              <a:ext uri="{FF2B5EF4-FFF2-40B4-BE49-F238E27FC236}">
                <a16:creationId xmlns:a16="http://schemas.microsoft.com/office/drawing/2014/main" id="{F0D3DC87-1D55-44E8-84C7-2732DB91AC70}"/>
              </a:ext>
            </a:extLst>
          </p:cNvPr>
          <p:cNvPicPr>
            <a:picLocks noChangeAspect="1"/>
          </p:cNvPicPr>
          <p:nvPr/>
        </p:nvPicPr>
        <p:blipFill>
          <a:blip r:embed="rId5"/>
          <a:stretch>
            <a:fillRect/>
          </a:stretch>
        </p:blipFill>
        <p:spPr>
          <a:xfrm>
            <a:off x="7985594" y="1721190"/>
            <a:ext cx="4094843" cy="1346440"/>
          </a:xfrm>
          <a:prstGeom prst="rect">
            <a:avLst/>
          </a:prstGeom>
        </p:spPr>
      </p:pic>
      <p:pic>
        <p:nvPicPr>
          <p:cNvPr id="13" name="Picture 12" descr="A picture containing tableware&#10;&#10;Description generated with high confidence">
            <a:extLst>
              <a:ext uri="{FF2B5EF4-FFF2-40B4-BE49-F238E27FC236}">
                <a16:creationId xmlns:a16="http://schemas.microsoft.com/office/drawing/2014/main" id="{F8180D02-D967-4CEA-9CB6-D2E58D5AB886}"/>
              </a:ext>
            </a:extLst>
          </p:cNvPr>
          <p:cNvPicPr>
            <a:picLocks noChangeAspect="1"/>
          </p:cNvPicPr>
          <p:nvPr/>
        </p:nvPicPr>
        <p:blipFill>
          <a:blip r:embed="rId6"/>
          <a:stretch>
            <a:fillRect/>
          </a:stretch>
        </p:blipFill>
        <p:spPr>
          <a:xfrm>
            <a:off x="3453396" y="2527591"/>
            <a:ext cx="3542540" cy="1612347"/>
          </a:xfrm>
          <a:prstGeom prst="rect">
            <a:avLst/>
          </a:prstGeom>
        </p:spPr>
      </p:pic>
      <p:pic>
        <p:nvPicPr>
          <p:cNvPr id="18" name="Picture 17" descr="A picture containing table&#10;&#10;Description generated with high confidence">
            <a:extLst>
              <a:ext uri="{FF2B5EF4-FFF2-40B4-BE49-F238E27FC236}">
                <a16:creationId xmlns:a16="http://schemas.microsoft.com/office/drawing/2014/main" id="{6CCFCD41-0156-4895-9503-82683FE68896}"/>
              </a:ext>
            </a:extLst>
          </p:cNvPr>
          <p:cNvPicPr>
            <a:picLocks noChangeAspect="1"/>
          </p:cNvPicPr>
          <p:nvPr/>
        </p:nvPicPr>
        <p:blipFill>
          <a:blip r:embed="rId7"/>
          <a:stretch>
            <a:fillRect/>
          </a:stretch>
        </p:blipFill>
        <p:spPr>
          <a:xfrm>
            <a:off x="8937650" y="3111898"/>
            <a:ext cx="2502120" cy="3013049"/>
          </a:xfrm>
          <a:prstGeom prst="rect">
            <a:avLst/>
          </a:prstGeom>
        </p:spPr>
      </p:pic>
      <p:sp>
        <p:nvSpPr>
          <p:cNvPr id="20" name="Rectangle 19">
            <a:extLst>
              <a:ext uri="{FF2B5EF4-FFF2-40B4-BE49-F238E27FC236}">
                <a16:creationId xmlns:a16="http://schemas.microsoft.com/office/drawing/2014/main" id="{88D38F70-9690-4B07-9AEF-ED2E5C701FF4}"/>
              </a:ext>
            </a:extLst>
          </p:cNvPr>
          <p:cNvSpPr/>
          <p:nvPr/>
        </p:nvSpPr>
        <p:spPr>
          <a:xfrm>
            <a:off x="1170774" y="2527591"/>
            <a:ext cx="2282623" cy="1015663"/>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Build tail (version #2). </a:t>
            </a:r>
          </a:p>
          <a:p>
            <a:pPr algn="r">
              <a:spcBef>
                <a:spcPts val="1000"/>
              </a:spcBef>
              <a:buClr>
                <a:srgbClr val="0064FF"/>
              </a:buClr>
            </a:pPr>
            <a:r>
              <a:rPr lang="en-GB" sz="1200">
                <a:latin typeface="IBM Plex Sans Light" charset="0"/>
              </a:rPr>
              <a:t>Tail is a personality trait. Use your imagination and try different tails. In the following photo, I wrapped tail starting from servo arm to tail’s end creating a rotation effect.</a:t>
            </a:r>
          </a:p>
        </p:txBody>
      </p:sp>
      <p:sp>
        <p:nvSpPr>
          <p:cNvPr id="22" name="Rectangle 21">
            <a:extLst>
              <a:ext uri="{FF2B5EF4-FFF2-40B4-BE49-F238E27FC236}">
                <a16:creationId xmlns:a16="http://schemas.microsoft.com/office/drawing/2014/main" id="{1F5BDA1C-5BBE-49A6-8DD6-0FAA5C5585BA}"/>
              </a:ext>
            </a:extLst>
          </p:cNvPr>
          <p:cNvSpPr/>
          <p:nvPr/>
        </p:nvSpPr>
        <p:spPr>
          <a:xfrm>
            <a:off x="6870819" y="4293937"/>
            <a:ext cx="2071556" cy="830997"/>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(optional) - print and cut standard belly component from Optional/Advanced Parts design sheet</a:t>
            </a:r>
            <a:endParaRPr lang="en-US" sz="1200">
              <a:latin typeface="IBM Plex Sans Light" charset="0"/>
            </a:endParaRPr>
          </a:p>
        </p:txBody>
      </p:sp>
    </p:spTree>
    <p:extLst>
      <p:ext uri="{BB962C8B-B14F-4D97-AF65-F5344CB8AC3E}">
        <p14:creationId xmlns:p14="http://schemas.microsoft.com/office/powerpoint/2010/main" val="2072422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03430" cy="1325563"/>
          </a:xfrm>
        </p:spPr>
        <p:txBody>
          <a:bodyPr>
            <a:normAutofit fontScale="90000"/>
          </a:bodyPr>
          <a:lstStyle/>
          <a:p>
            <a:r>
              <a:rPr lang="en-US"/>
              <a:t>Mount Doggy Premium </a:t>
            </a:r>
            <a:r>
              <a:rPr lang="en-GB"/>
              <a:t>- a TJBot companion with </a:t>
            </a:r>
            <a:r>
              <a:rPr lang="en-GB" err="1"/>
              <a:t>superdog</a:t>
            </a:r>
            <a:r>
              <a:rPr lang="en-GB"/>
              <a:t> vision, a cute tail and two legs!</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16</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12" name="Rectangle 11">
            <a:extLst>
              <a:ext uri="{FF2B5EF4-FFF2-40B4-BE49-F238E27FC236}">
                <a16:creationId xmlns:a16="http://schemas.microsoft.com/office/drawing/2014/main" id="{BD6743BE-CCD9-4655-AB8E-623591F2A1BD}"/>
              </a:ext>
            </a:extLst>
          </p:cNvPr>
          <p:cNvSpPr/>
          <p:nvPr/>
        </p:nvSpPr>
        <p:spPr>
          <a:xfrm>
            <a:off x="838199" y="107691"/>
            <a:ext cx="4451648" cy="369332"/>
          </a:xfrm>
          <a:prstGeom prst="rect">
            <a:avLst/>
          </a:prstGeom>
        </p:spPr>
        <p:txBody>
          <a:bodyPr wrap="square">
            <a:spAutoFit/>
          </a:bodyPr>
          <a:lstStyle/>
          <a:p>
            <a:r>
              <a:rPr lang="en-US" i="1"/>
              <a:t>Instruction: Create your own Doggy – 6a</a:t>
            </a:r>
          </a:p>
        </p:txBody>
      </p:sp>
      <p:sp>
        <p:nvSpPr>
          <p:cNvPr id="18" name="Rectangle 17">
            <a:extLst>
              <a:ext uri="{FF2B5EF4-FFF2-40B4-BE49-F238E27FC236}">
                <a16:creationId xmlns:a16="http://schemas.microsoft.com/office/drawing/2014/main" id="{25BD4F28-2F0A-44F8-A60F-3B33AC3A66F3}"/>
              </a:ext>
            </a:extLst>
          </p:cNvPr>
          <p:cNvSpPr/>
          <p:nvPr/>
        </p:nvSpPr>
        <p:spPr>
          <a:xfrm>
            <a:off x="596951" y="1746244"/>
            <a:ext cx="3539621" cy="461665"/>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Get and Print/Copy DOGGY Premium design files</a:t>
            </a:r>
          </a:p>
        </p:txBody>
      </p:sp>
      <p:sp>
        <p:nvSpPr>
          <p:cNvPr id="22" name="Rectangle 21">
            <a:extLst>
              <a:ext uri="{FF2B5EF4-FFF2-40B4-BE49-F238E27FC236}">
                <a16:creationId xmlns:a16="http://schemas.microsoft.com/office/drawing/2014/main" id="{24AA3DA6-C247-4BBB-AA98-09CFDA24B1A7}"/>
              </a:ext>
            </a:extLst>
          </p:cNvPr>
          <p:cNvSpPr/>
          <p:nvPr/>
        </p:nvSpPr>
        <p:spPr>
          <a:xfrm>
            <a:off x="8055428" y="1746244"/>
            <a:ext cx="4005941" cy="461665"/>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Cut and fold as described for previous Doggy’s versions.</a:t>
            </a:r>
          </a:p>
        </p:txBody>
      </p:sp>
      <p:pic>
        <p:nvPicPr>
          <p:cNvPr id="17" name="Picture 16">
            <a:extLst>
              <a:ext uri="{FF2B5EF4-FFF2-40B4-BE49-F238E27FC236}">
                <a16:creationId xmlns:a16="http://schemas.microsoft.com/office/drawing/2014/main" id="{43D6019B-04E1-4E96-8B78-C9DF309AEB2C}"/>
              </a:ext>
            </a:extLst>
          </p:cNvPr>
          <p:cNvPicPr>
            <a:picLocks noChangeAspect="1"/>
          </p:cNvPicPr>
          <p:nvPr/>
        </p:nvPicPr>
        <p:blipFill>
          <a:blip r:embed="rId3"/>
          <a:stretch>
            <a:fillRect/>
          </a:stretch>
        </p:blipFill>
        <p:spPr>
          <a:xfrm>
            <a:off x="9441629" y="120196"/>
            <a:ext cx="2619741" cy="1019317"/>
          </a:xfrm>
          <a:prstGeom prst="rect">
            <a:avLst/>
          </a:prstGeom>
        </p:spPr>
      </p:pic>
      <p:pic>
        <p:nvPicPr>
          <p:cNvPr id="5" name="Picture 4" descr="A picture containing wall, yellow, indoor&#10;&#10;Description generated with high confidence">
            <a:extLst>
              <a:ext uri="{FF2B5EF4-FFF2-40B4-BE49-F238E27FC236}">
                <a16:creationId xmlns:a16="http://schemas.microsoft.com/office/drawing/2014/main" id="{6615E846-DD36-4CDA-891C-45E162A64888}"/>
              </a:ext>
            </a:extLst>
          </p:cNvPr>
          <p:cNvPicPr>
            <a:picLocks noChangeAspect="1"/>
          </p:cNvPicPr>
          <p:nvPr/>
        </p:nvPicPr>
        <p:blipFill>
          <a:blip r:embed="rId4"/>
          <a:stretch>
            <a:fillRect/>
          </a:stretch>
        </p:blipFill>
        <p:spPr>
          <a:xfrm>
            <a:off x="7562807" y="2162764"/>
            <a:ext cx="4498563" cy="4000090"/>
          </a:xfrm>
          <a:prstGeom prst="rect">
            <a:avLst/>
          </a:prstGeom>
        </p:spPr>
      </p:pic>
      <p:pic>
        <p:nvPicPr>
          <p:cNvPr id="7" name="Picture 6" descr="A close up of a whiteboard&#10;&#10;Description generated with high confidence">
            <a:extLst>
              <a:ext uri="{FF2B5EF4-FFF2-40B4-BE49-F238E27FC236}">
                <a16:creationId xmlns:a16="http://schemas.microsoft.com/office/drawing/2014/main" id="{77AC6D92-230E-4171-9002-91CC28296220}"/>
              </a:ext>
            </a:extLst>
          </p:cNvPr>
          <p:cNvPicPr>
            <a:picLocks noChangeAspect="1"/>
          </p:cNvPicPr>
          <p:nvPr/>
        </p:nvPicPr>
        <p:blipFill>
          <a:blip r:embed="rId5"/>
          <a:stretch>
            <a:fillRect/>
          </a:stretch>
        </p:blipFill>
        <p:spPr>
          <a:xfrm>
            <a:off x="489458" y="2162764"/>
            <a:ext cx="5749753" cy="4000090"/>
          </a:xfrm>
          <a:prstGeom prst="rect">
            <a:avLst/>
          </a:prstGeom>
        </p:spPr>
      </p:pic>
    </p:spTree>
    <p:extLst>
      <p:ext uri="{BB962C8B-B14F-4D97-AF65-F5344CB8AC3E}">
        <p14:creationId xmlns:p14="http://schemas.microsoft.com/office/powerpoint/2010/main" val="1487866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03429" cy="1325563"/>
          </a:xfrm>
        </p:spPr>
        <p:txBody>
          <a:bodyPr>
            <a:normAutofit fontScale="90000"/>
          </a:bodyPr>
          <a:lstStyle/>
          <a:p>
            <a:r>
              <a:rPr lang="en-US"/>
              <a:t>Mount Doggy Premium </a:t>
            </a:r>
            <a:r>
              <a:rPr lang="en-GB"/>
              <a:t>- a TJBot companion with </a:t>
            </a:r>
            <a:r>
              <a:rPr lang="en-GB" err="1"/>
              <a:t>superdog</a:t>
            </a:r>
            <a:r>
              <a:rPr lang="en-GB"/>
              <a:t> vision, a cute tail and two legs!</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17</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Content Placeholder 2">
            <a:extLst>
              <a:ext uri="{FF2B5EF4-FFF2-40B4-BE49-F238E27FC236}">
                <a16:creationId xmlns:a16="http://schemas.microsoft.com/office/drawing/2014/main" id="{11CA9BFA-2095-496B-A1FC-A86272B5FC1A}"/>
              </a:ext>
            </a:extLst>
          </p:cNvPr>
          <p:cNvSpPr txBox="1">
            <a:spLocks/>
          </p:cNvSpPr>
          <p:nvPr/>
        </p:nvSpPr>
        <p:spPr>
          <a:xfrm>
            <a:off x="517807" y="1710912"/>
            <a:ext cx="7714005" cy="251355"/>
          </a:xfrm>
          <a:prstGeom prst="rect">
            <a:avLst/>
          </a:prstGeom>
        </p:spPr>
        <p:txBody>
          <a:bodyPr vert="horz" lIns="91440" tIns="45720" rIns="91440" bIns="45720" rtlCol="0">
            <a:noAutofit/>
          </a:bodyPr>
          <a:lstStyle>
            <a:defPPr>
              <a:defRPr lang="en-US"/>
            </a:defPPr>
            <a:lvl1pPr indent="0">
              <a:lnSpc>
                <a:spcPct val="100000"/>
              </a:lnSpc>
              <a:spcBef>
                <a:spcPts val="1000"/>
              </a:spcBef>
              <a:buClr>
                <a:srgbClr val="0064FF"/>
              </a:buClr>
              <a:buFont typeface="Arial"/>
              <a:buNone/>
              <a:defRPr sz="1200" b="0" i="0">
                <a:latin typeface="IBM Plex Sans Light" charset="0"/>
                <a:ea typeface="IBM Plex Sans Light" charset="0"/>
                <a:cs typeface="IBM Plex Sans Light" charset="0"/>
              </a:defRPr>
            </a:lvl1pPr>
            <a:lvl2pPr marL="685800" indent="-228600">
              <a:lnSpc>
                <a:spcPct val="100000"/>
              </a:lnSpc>
              <a:spcBef>
                <a:spcPts val="500"/>
              </a:spcBef>
              <a:buFont typeface="Arial"/>
              <a:buChar char="•"/>
              <a:defRPr b="0" i="0" baseline="0">
                <a:latin typeface="IBM Plex Sans Light" charset="0"/>
                <a:ea typeface="IBM Plex Sans Light" charset="0"/>
                <a:cs typeface="IBM Plex Sans Light" charset="0"/>
              </a:defRPr>
            </a:lvl2pPr>
            <a:lvl3pPr marL="1143000" indent="-228600">
              <a:lnSpc>
                <a:spcPct val="100000"/>
              </a:lnSpc>
              <a:spcBef>
                <a:spcPts val="500"/>
              </a:spcBef>
              <a:buFont typeface="Arial"/>
              <a:buChar char="•"/>
              <a:defRPr b="0" i="0" baseline="0">
                <a:latin typeface="IBM Plex Sans Light" charset="0"/>
                <a:ea typeface="IBM Plex Sans Light" charset="0"/>
                <a:cs typeface="IBM Plex Sans Light" charset="0"/>
              </a:defRPr>
            </a:lvl3pPr>
            <a:lvl4pPr marL="1600200" indent="-228600">
              <a:lnSpc>
                <a:spcPct val="100000"/>
              </a:lnSpc>
              <a:spcBef>
                <a:spcPts val="500"/>
              </a:spcBef>
              <a:buFont typeface="Arial"/>
              <a:buChar char="•"/>
              <a:defRPr b="0" i="0">
                <a:latin typeface="IBM Plex Sans Light" charset="0"/>
                <a:ea typeface="IBM Plex Sans Light" charset="0"/>
                <a:cs typeface="IBM Plex Sans Light" charset="0"/>
              </a:defRPr>
            </a:lvl4pPr>
            <a:lvl5pPr marL="2057400" indent="-228600">
              <a:lnSpc>
                <a:spcPct val="100000"/>
              </a:lnSpc>
              <a:spcBef>
                <a:spcPts val="500"/>
              </a:spcBef>
              <a:buFont typeface="Arial"/>
              <a:buChar char="•"/>
              <a:defRPr b="0" i="0">
                <a:latin typeface="IBM Plex Sans Light" charset="0"/>
                <a:ea typeface="IBM Plex Sans Light" charset="0"/>
                <a:cs typeface="IBM Plex Sans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GB"/>
              <a:t>Clip hind legs</a:t>
            </a:r>
          </a:p>
        </p:txBody>
      </p:sp>
      <p:sp>
        <p:nvSpPr>
          <p:cNvPr id="12" name="Rectangle 11">
            <a:extLst>
              <a:ext uri="{FF2B5EF4-FFF2-40B4-BE49-F238E27FC236}">
                <a16:creationId xmlns:a16="http://schemas.microsoft.com/office/drawing/2014/main" id="{BD6743BE-CCD9-4655-AB8E-623591F2A1BD}"/>
              </a:ext>
            </a:extLst>
          </p:cNvPr>
          <p:cNvSpPr/>
          <p:nvPr/>
        </p:nvSpPr>
        <p:spPr>
          <a:xfrm>
            <a:off x="838198" y="107691"/>
            <a:ext cx="4802025" cy="369332"/>
          </a:xfrm>
          <a:prstGeom prst="rect">
            <a:avLst/>
          </a:prstGeom>
        </p:spPr>
        <p:txBody>
          <a:bodyPr wrap="square">
            <a:spAutoFit/>
          </a:bodyPr>
          <a:lstStyle/>
          <a:p>
            <a:r>
              <a:rPr lang="en-US" i="1"/>
              <a:t>Instruction: Create your own Doggy – 6b</a:t>
            </a:r>
          </a:p>
        </p:txBody>
      </p:sp>
      <p:pic>
        <p:nvPicPr>
          <p:cNvPr id="21" name="Picture 20">
            <a:extLst>
              <a:ext uri="{FF2B5EF4-FFF2-40B4-BE49-F238E27FC236}">
                <a16:creationId xmlns:a16="http://schemas.microsoft.com/office/drawing/2014/main" id="{0C1DE8F9-6B20-47BB-B6DF-BA632891729E}"/>
              </a:ext>
            </a:extLst>
          </p:cNvPr>
          <p:cNvPicPr>
            <a:picLocks noChangeAspect="1"/>
          </p:cNvPicPr>
          <p:nvPr/>
        </p:nvPicPr>
        <p:blipFill>
          <a:blip r:embed="rId3"/>
          <a:stretch>
            <a:fillRect/>
          </a:stretch>
        </p:blipFill>
        <p:spPr>
          <a:xfrm>
            <a:off x="9441629" y="120196"/>
            <a:ext cx="2619741" cy="1019317"/>
          </a:xfrm>
          <a:prstGeom prst="rect">
            <a:avLst/>
          </a:prstGeom>
        </p:spPr>
      </p:pic>
      <p:sp>
        <p:nvSpPr>
          <p:cNvPr id="19" name="Content Placeholder 2">
            <a:extLst>
              <a:ext uri="{FF2B5EF4-FFF2-40B4-BE49-F238E27FC236}">
                <a16:creationId xmlns:a16="http://schemas.microsoft.com/office/drawing/2014/main" id="{C25D1BEB-1D07-4127-B18F-4F82A09BEC7C}"/>
              </a:ext>
            </a:extLst>
          </p:cNvPr>
          <p:cNvSpPr txBox="1">
            <a:spLocks/>
          </p:cNvSpPr>
          <p:nvPr/>
        </p:nvSpPr>
        <p:spPr>
          <a:xfrm>
            <a:off x="642257" y="3622116"/>
            <a:ext cx="7714005" cy="289026"/>
          </a:xfrm>
          <a:prstGeom prst="rect">
            <a:avLst/>
          </a:prstGeom>
        </p:spPr>
        <p:txBody>
          <a:bodyPr vert="horz" lIns="91440" tIns="45720" rIns="91440" bIns="45720" rtlCol="0">
            <a:noAutofit/>
          </a:bodyPr>
          <a:lstStyle>
            <a:defPPr>
              <a:defRPr lang="en-US"/>
            </a:defPPr>
            <a:lvl1pPr indent="0">
              <a:lnSpc>
                <a:spcPct val="100000"/>
              </a:lnSpc>
              <a:spcBef>
                <a:spcPts val="1000"/>
              </a:spcBef>
              <a:buClr>
                <a:srgbClr val="0064FF"/>
              </a:buClr>
              <a:buFont typeface="Arial"/>
              <a:buNone/>
              <a:defRPr sz="1200" b="0" i="0">
                <a:latin typeface="IBM Plex Sans Light" charset="0"/>
                <a:ea typeface="IBM Plex Sans Light" charset="0"/>
                <a:cs typeface="IBM Plex Sans Light" charset="0"/>
              </a:defRPr>
            </a:lvl1pPr>
            <a:lvl2pPr marL="685800" indent="-228600">
              <a:lnSpc>
                <a:spcPct val="100000"/>
              </a:lnSpc>
              <a:spcBef>
                <a:spcPts val="500"/>
              </a:spcBef>
              <a:buFont typeface="Arial"/>
              <a:buChar char="•"/>
              <a:defRPr b="0" i="0" baseline="0">
                <a:latin typeface="IBM Plex Sans Light" charset="0"/>
                <a:ea typeface="IBM Plex Sans Light" charset="0"/>
                <a:cs typeface="IBM Plex Sans Light" charset="0"/>
              </a:defRPr>
            </a:lvl2pPr>
            <a:lvl3pPr marL="1143000" indent="-228600">
              <a:lnSpc>
                <a:spcPct val="100000"/>
              </a:lnSpc>
              <a:spcBef>
                <a:spcPts val="500"/>
              </a:spcBef>
              <a:buFont typeface="Arial"/>
              <a:buChar char="•"/>
              <a:defRPr b="0" i="0" baseline="0">
                <a:latin typeface="IBM Plex Sans Light" charset="0"/>
                <a:ea typeface="IBM Plex Sans Light" charset="0"/>
                <a:cs typeface="IBM Plex Sans Light" charset="0"/>
              </a:defRPr>
            </a:lvl3pPr>
            <a:lvl4pPr marL="1600200" indent="-228600">
              <a:lnSpc>
                <a:spcPct val="100000"/>
              </a:lnSpc>
              <a:spcBef>
                <a:spcPts val="500"/>
              </a:spcBef>
              <a:buFont typeface="Arial"/>
              <a:buChar char="•"/>
              <a:defRPr b="0" i="0">
                <a:latin typeface="IBM Plex Sans Light" charset="0"/>
                <a:ea typeface="IBM Plex Sans Light" charset="0"/>
                <a:cs typeface="IBM Plex Sans Light" charset="0"/>
              </a:defRPr>
            </a:lvl4pPr>
            <a:lvl5pPr marL="2057400" indent="-228600">
              <a:lnSpc>
                <a:spcPct val="100000"/>
              </a:lnSpc>
              <a:spcBef>
                <a:spcPts val="500"/>
              </a:spcBef>
              <a:buFont typeface="Arial"/>
              <a:buChar char="•"/>
              <a:defRPr b="0" i="0">
                <a:latin typeface="IBM Plex Sans Light" charset="0"/>
                <a:ea typeface="IBM Plex Sans Light" charset="0"/>
                <a:cs typeface="IBM Plex Sans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GB"/>
              <a:t>Mount servo motors for front legs and clip to fix them</a:t>
            </a:r>
          </a:p>
        </p:txBody>
      </p:sp>
      <p:pic>
        <p:nvPicPr>
          <p:cNvPr id="11" name="Picture 10">
            <a:extLst>
              <a:ext uri="{FF2B5EF4-FFF2-40B4-BE49-F238E27FC236}">
                <a16:creationId xmlns:a16="http://schemas.microsoft.com/office/drawing/2014/main" id="{E9994645-7F3D-4ECD-AFFC-C04B60A7C4FD}"/>
              </a:ext>
            </a:extLst>
          </p:cNvPr>
          <p:cNvPicPr>
            <a:picLocks noChangeAspect="1"/>
          </p:cNvPicPr>
          <p:nvPr/>
        </p:nvPicPr>
        <p:blipFill>
          <a:blip r:embed="rId4"/>
          <a:stretch>
            <a:fillRect/>
          </a:stretch>
        </p:blipFill>
        <p:spPr>
          <a:xfrm rot="5400000">
            <a:off x="6910196" y="1200687"/>
            <a:ext cx="1606425" cy="3085217"/>
          </a:xfrm>
          <a:prstGeom prst="rect">
            <a:avLst/>
          </a:prstGeom>
        </p:spPr>
      </p:pic>
      <p:pic>
        <p:nvPicPr>
          <p:cNvPr id="16" name="Picture 15" descr="A picture containing indoor, wall&#10;&#10;Description generated with high confidence">
            <a:extLst>
              <a:ext uri="{FF2B5EF4-FFF2-40B4-BE49-F238E27FC236}">
                <a16:creationId xmlns:a16="http://schemas.microsoft.com/office/drawing/2014/main" id="{3018C91F-3F16-4CBD-8445-939A48E7C0C9}"/>
              </a:ext>
            </a:extLst>
          </p:cNvPr>
          <p:cNvPicPr>
            <a:picLocks noChangeAspect="1"/>
          </p:cNvPicPr>
          <p:nvPr/>
        </p:nvPicPr>
        <p:blipFill>
          <a:blip r:embed="rId5"/>
          <a:stretch>
            <a:fillRect/>
          </a:stretch>
        </p:blipFill>
        <p:spPr>
          <a:xfrm>
            <a:off x="2963812" y="1940084"/>
            <a:ext cx="3166372" cy="1603512"/>
          </a:xfrm>
          <a:prstGeom prst="rect">
            <a:avLst/>
          </a:prstGeom>
        </p:spPr>
      </p:pic>
      <p:pic>
        <p:nvPicPr>
          <p:cNvPr id="24" name="Picture 23" descr="A close up of a box&#10;&#10;Description generated with high confidence">
            <a:extLst>
              <a:ext uri="{FF2B5EF4-FFF2-40B4-BE49-F238E27FC236}">
                <a16:creationId xmlns:a16="http://schemas.microsoft.com/office/drawing/2014/main" id="{12CB7595-8D7C-4F70-B104-9C53E46C91D5}"/>
              </a:ext>
            </a:extLst>
          </p:cNvPr>
          <p:cNvPicPr>
            <a:picLocks noChangeAspect="1"/>
          </p:cNvPicPr>
          <p:nvPr/>
        </p:nvPicPr>
        <p:blipFill>
          <a:blip r:embed="rId6"/>
          <a:stretch>
            <a:fillRect/>
          </a:stretch>
        </p:blipFill>
        <p:spPr>
          <a:xfrm>
            <a:off x="642257" y="1940083"/>
            <a:ext cx="2281129" cy="1594806"/>
          </a:xfrm>
          <a:prstGeom prst="rect">
            <a:avLst/>
          </a:prstGeom>
        </p:spPr>
      </p:pic>
      <p:pic>
        <p:nvPicPr>
          <p:cNvPr id="26" name="Picture 25" descr="A picture containing wall&#10;&#10;Description generated with high confidence">
            <a:extLst>
              <a:ext uri="{FF2B5EF4-FFF2-40B4-BE49-F238E27FC236}">
                <a16:creationId xmlns:a16="http://schemas.microsoft.com/office/drawing/2014/main" id="{0D9062F1-4BEE-4872-9EA4-217285495727}"/>
              </a:ext>
            </a:extLst>
          </p:cNvPr>
          <p:cNvPicPr>
            <a:picLocks noChangeAspect="1"/>
          </p:cNvPicPr>
          <p:nvPr/>
        </p:nvPicPr>
        <p:blipFill>
          <a:blip r:embed="rId7"/>
          <a:stretch>
            <a:fillRect/>
          </a:stretch>
        </p:blipFill>
        <p:spPr>
          <a:xfrm>
            <a:off x="3312431" y="3925940"/>
            <a:ext cx="3701367" cy="1645052"/>
          </a:xfrm>
          <a:prstGeom prst="rect">
            <a:avLst/>
          </a:prstGeom>
        </p:spPr>
      </p:pic>
      <p:pic>
        <p:nvPicPr>
          <p:cNvPr id="28" name="Picture 27">
            <a:extLst>
              <a:ext uri="{FF2B5EF4-FFF2-40B4-BE49-F238E27FC236}">
                <a16:creationId xmlns:a16="http://schemas.microsoft.com/office/drawing/2014/main" id="{BE7998E1-9237-40CE-AFEE-0DD5613CB2B9}"/>
              </a:ext>
            </a:extLst>
          </p:cNvPr>
          <p:cNvPicPr>
            <a:picLocks noChangeAspect="1"/>
          </p:cNvPicPr>
          <p:nvPr/>
        </p:nvPicPr>
        <p:blipFill>
          <a:blip r:embed="rId8"/>
          <a:stretch>
            <a:fillRect/>
          </a:stretch>
        </p:blipFill>
        <p:spPr>
          <a:xfrm rot="16200000">
            <a:off x="1131084" y="3437112"/>
            <a:ext cx="1644407" cy="2622062"/>
          </a:xfrm>
          <a:prstGeom prst="rect">
            <a:avLst/>
          </a:prstGeom>
        </p:spPr>
      </p:pic>
      <p:sp>
        <p:nvSpPr>
          <p:cNvPr id="30" name="Rectangle 29">
            <a:extLst>
              <a:ext uri="{FF2B5EF4-FFF2-40B4-BE49-F238E27FC236}">
                <a16:creationId xmlns:a16="http://schemas.microsoft.com/office/drawing/2014/main" id="{A2134F1A-24F4-4076-9648-4F924898B633}"/>
              </a:ext>
            </a:extLst>
          </p:cNvPr>
          <p:cNvSpPr/>
          <p:nvPr/>
        </p:nvSpPr>
        <p:spPr>
          <a:xfrm>
            <a:off x="7477570" y="4562179"/>
            <a:ext cx="2003521" cy="1569660"/>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(optional and in beta version) If you want to tighten up belly component (e.g. if you print it on 200gr/m² A4 paper), print, cut, fold and clip the beam component</a:t>
            </a:r>
          </a:p>
        </p:txBody>
      </p:sp>
      <p:pic>
        <p:nvPicPr>
          <p:cNvPr id="32" name="Picture 31">
            <a:extLst>
              <a:ext uri="{FF2B5EF4-FFF2-40B4-BE49-F238E27FC236}">
                <a16:creationId xmlns:a16="http://schemas.microsoft.com/office/drawing/2014/main" id="{879E582D-459E-4BD4-BBF2-F853C01F95D8}"/>
              </a:ext>
            </a:extLst>
          </p:cNvPr>
          <p:cNvPicPr>
            <a:picLocks noChangeAspect="1"/>
          </p:cNvPicPr>
          <p:nvPr/>
        </p:nvPicPr>
        <p:blipFill>
          <a:blip r:embed="rId9"/>
          <a:stretch>
            <a:fillRect/>
          </a:stretch>
        </p:blipFill>
        <p:spPr>
          <a:xfrm>
            <a:off x="9481091" y="1953721"/>
            <a:ext cx="2553499" cy="4029342"/>
          </a:xfrm>
          <a:prstGeom prst="rect">
            <a:avLst/>
          </a:prstGeom>
        </p:spPr>
      </p:pic>
    </p:spTree>
    <p:extLst>
      <p:ext uri="{BB962C8B-B14F-4D97-AF65-F5344CB8AC3E}">
        <p14:creationId xmlns:p14="http://schemas.microsoft.com/office/powerpoint/2010/main" val="273701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03429" cy="1325563"/>
          </a:xfrm>
        </p:spPr>
        <p:txBody>
          <a:bodyPr>
            <a:normAutofit fontScale="90000"/>
          </a:bodyPr>
          <a:lstStyle/>
          <a:p>
            <a:r>
              <a:rPr lang="en-US"/>
              <a:t>Mount Doggy Premium </a:t>
            </a:r>
            <a:r>
              <a:rPr lang="en-GB"/>
              <a:t>- a TJBot companion with </a:t>
            </a:r>
            <a:r>
              <a:rPr lang="en-GB" err="1"/>
              <a:t>superdog</a:t>
            </a:r>
            <a:r>
              <a:rPr lang="en-GB"/>
              <a:t> vision, a cute tail and two legs!</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18</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7" name="Rectangle 6">
            <a:extLst>
              <a:ext uri="{FF2B5EF4-FFF2-40B4-BE49-F238E27FC236}">
                <a16:creationId xmlns:a16="http://schemas.microsoft.com/office/drawing/2014/main" id="{A6C83839-8316-482D-B857-3015B6652F42}"/>
              </a:ext>
            </a:extLst>
          </p:cNvPr>
          <p:cNvSpPr/>
          <p:nvPr/>
        </p:nvSpPr>
        <p:spPr>
          <a:xfrm>
            <a:off x="8573276" y="6334411"/>
            <a:ext cx="2321482" cy="461665"/>
          </a:xfrm>
          <a:prstGeom prst="rect">
            <a:avLst/>
          </a:prstGeom>
        </p:spPr>
        <p:txBody>
          <a:bodyPr wrap="square">
            <a:spAutoFit/>
          </a:bodyPr>
          <a:lstStyle/>
          <a:p>
            <a:pPr algn="ctr"/>
            <a:r>
              <a:rPr lang="en-GB" sz="1200"/>
              <a:t>Please, share your experience on </a:t>
            </a:r>
            <a:r>
              <a:rPr lang="en-GB" sz="1200">
                <a:hlinkClick r:id="rId3"/>
              </a:rPr>
              <a:t>Doggy's House</a:t>
            </a:r>
            <a:r>
              <a:rPr lang="en-GB" sz="1200"/>
              <a:t>!!!</a:t>
            </a:r>
          </a:p>
        </p:txBody>
      </p:sp>
      <p:sp>
        <p:nvSpPr>
          <p:cNvPr id="12" name="Rectangle 11">
            <a:extLst>
              <a:ext uri="{FF2B5EF4-FFF2-40B4-BE49-F238E27FC236}">
                <a16:creationId xmlns:a16="http://schemas.microsoft.com/office/drawing/2014/main" id="{BD6743BE-CCD9-4655-AB8E-623591F2A1BD}"/>
              </a:ext>
            </a:extLst>
          </p:cNvPr>
          <p:cNvSpPr/>
          <p:nvPr/>
        </p:nvSpPr>
        <p:spPr>
          <a:xfrm>
            <a:off x="838199" y="107691"/>
            <a:ext cx="4853300" cy="369332"/>
          </a:xfrm>
          <a:prstGeom prst="rect">
            <a:avLst/>
          </a:prstGeom>
        </p:spPr>
        <p:txBody>
          <a:bodyPr wrap="square">
            <a:spAutoFit/>
          </a:bodyPr>
          <a:lstStyle/>
          <a:p>
            <a:r>
              <a:rPr lang="en-US" i="1"/>
              <a:t>Instruction: Create your own Doggy – 6c</a:t>
            </a:r>
          </a:p>
        </p:txBody>
      </p:sp>
      <p:pic>
        <p:nvPicPr>
          <p:cNvPr id="21" name="Picture 20">
            <a:extLst>
              <a:ext uri="{FF2B5EF4-FFF2-40B4-BE49-F238E27FC236}">
                <a16:creationId xmlns:a16="http://schemas.microsoft.com/office/drawing/2014/main" id="{0C1DE8F9-6B20-47BB-B6DF-BA632891729E}"/>
              </a:ext>
            </a:extLst>
          </p:cNvPr>
          <p:cNvPicPr>
            <a:picLocks noChangeAspect="1"/>
          </p:cNvPicPr>
          <p:nvPr/>
        </p:nvPicPr>
        <p:blipFill>
          <a:blip r:embed="rId4"/>
          <a:stretch>
            <a:fillRect/>
          </a:stretch>
        </p:blipFill>
        <p:spPr>
          <a:xfrm>
            <a:off x="9441629" y="120196"/>
            <a:ext cx="2619741" cy="1019317"/>
          </a:xfrm>
          <a:prstGeom prst="rect">
            <a:avLst/>
          </a:prstGeom>
        </p:spPr>
      </p:pic>
      <p:sp>
        <p:nvSpPr>
          <p:cNvPr id="19" name="Content Placeholder 2">
            <a:extLst>
              <a:ext uri="{FF2B5EF4-FFF2-40B4-BE49-F238E27FC236}">
                <a16:creationId xmlns:a16="http://schemas.microsoft.com/office/drawing/2014/main" id="{C25D1BEB-1D07-4127-B18F-4F82A09BEC7C}"/>
              </a:ext>
            </a:extLst>
          </p:cNvPr>
          <p:cNvSpPr txBox="1">
            <a:spLocks/>
          </p:cNvSpPr>
          <p:nvPr/>
        </p:nvSpPr>
        <p:spPr>
          <a:xfrm>
            <a:off x="453497" y="1690689"/>
            <a:ext cx="11607873" cy="27165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200"/>
              <a:t>Cut and Roll up front legs on shortest side. </a:t>
            </a:r>
            <a:r>
              <a:rPr lang="en-GB" sz="1200" b="1">
                <a:solidFill>
                  <a:prstClr val="black"/>
                </a:solidFill>
              </a:rPr>
              <a:t>TIP</a:t>
            </a:r>
            <a:r>
              <a:rPr lang="en-GB" sz="1200">
                <a:solidFill>
                  <a:prstClr val="black"/>
                </a:solidFill>
              </a:rPr>
              <a:t>: Fix leg to servo arm as shown in picture, leaving space to attach it to servo and fixing leg to the external part. As tail, legs are personality traits. Use your imagination and try different legs. In the following photo, I wrapped legs starting from servo arm to leg’s end.</a:t>
            </a:r>
          </a:p>
        </p:txBody>
      </p:sp>
      <p:pic>
        <p:nvPicPr>
          <p:cNvPr id="5" name="Picture 4" descr="A close up of a hand holding a cell phone&#10;&#10;Description generated with high confidence">
            <a:extLst>
              <a:ext uri="{FF2B5EF4-FFF2-40B4-BE49-F238E27FC236}">
                <a16:creationId xmlns:a16="http://schemas.microsoft.com/office/drawing/2014/main" id="{08A8EC69-E064-48A3-AC35-91BAF77CAB1A}"/>
              </a:ext>
            </a:extLst>
          </p:cNvPr>
          <p:cNvPicPr>
            <a:picLocks noChangeAspect="1"/>
          </p:cNvPicPr>
          <p:nvPr/>
        </p:nvPicPr>
        <p:blipFill>
          <a:blip r:embed="rId5"/>
          <a:stretch>
            <a:fillRect/>
          </a:stretch>
        </p:blipFill>
        <p:spPr>
          <a:xfrm>
            <a:off x="1973937" y="2828300"/>
            <a:ext cx="1803418" cy="897666"/>
          </a:xfrm>
          <a:prstGeom prst="rect">
            <a:avLst/>
          </a:prstGeom>
        </p:spPr>
      </p:pic>
      <p:pic>
        <p:nvPicPr>
          <p:cNvPr id="10" name="Picture 9" descr="A picture containing building&#10;&#10;Description generated with high confidence">
            <a:extLst>
              <a:ext uri="{FF2B5EF4-FFF2-40B4-BE49-F238E27FC236}">
                <a16:creationId xmlns:a16="http://schemas.microsoft.com/office/drawing/2014/main" id="{70AE0A2B-4876-40A9-9777-A16C336077E8}"/>
              </a:ext>
            </a:extLst>
          </p:cNvPr>
          <p:cNvPicPr>
            <a:picLocks noChangeAspect="1"/>
          </p:cNvPicPr>
          <p:nvPr/>
        </p:nvPicPr>
        <p:blipFill>
          <a:blip r:embed="rId6"/>
          <a:stretch>
            <a:fillRect/>
          </a:stretch>
        </p:blipFill>
        <p:spPr>
          <a:xfrm>
            <a:off x="1973937" y="2180708"/>
            <a:ext cx="1810998" cy="647592"/>
          </a:xfrm>
          <a:prstGeom prst="rect">
            <a:avLst/>
          </a:prstGeom>
        </p:spPr>
      </p:pic>
      <p:pic>
        <p:nvPicPr>
          <p:cNvPr id="15" name="Picture 14" descr="A picture containing indoor, floor&#10;&#10;Description generated with high confidence">
            <a:extLst>
              <a:ext uri="{FF2B5EF4-FFF2-40B4-BE49-F238E27FC236}">
                <a16:creationId xmlns:a16="http://schemas.microsoft.com/office/drawing/2014/main" id="{7D16D9B8-FF25-476C-A84F-AF3E55C5A971}"/>
              </a:ext>
            </a:extLst>
          </p:cNvPr>
          <p:cNvPicPr>
            <a:picLocks noChangeAspect="1"/>
          </p:cNvPicPr>
          <p:nvPr/>
        </p:nvPicPr>
        <p:blipFill>
          <a:blip r:embed="rId7"/>
          <a:stretch>
            <a:fillRect/>
          </a:stretch>
        </p:blipFill>
        <p:spPr>
          <a:xfrm>
            <a:off x="568101" y="2180709"/>
            <a:ext cx="1405836" cy="1545258"/>
          </a:xfrm>
          <a:prstGeom prst="rect">
            <a:avLst/>
          </a:prstGeom>
        </p:spPr>
      </p:pic>
      <p:pic>
        <p:nvPicPr>
          <p:cNvPr id="22" name="Picture 21" descr="A picture containing indoor, table, sitting&#10;&#10;Description generated with very high confidence">
            <a:extLst>
              <a:ext uri="{FF2B5EF4-FFF2-40B4-BE49-F238E27FC236}">
                <a16:creationId xmlns:a16="http://schemas.microsoft.com/office/drawing/2014/main" id="{0187E877-DC6F-42D3-86CD-96A1442927C8}"/>
              </a:ext>
            </a:extLst>
          </p:cNvPr>
          <p:cNvPicPr>
            <a:picLocks noChangeAspect="1"/>
          </p:cNvPicPr>
          <p:nvPr/>
        </p:nvPicPr>
        <p:blipFill>
          <a:blip r:embed="rId8"/>
          <a:stretch>
            <a:fillRect/>
          </a:stretch>
        </p:blipFill>
        <p:spPr>
          <a:xfrm flipH="1">
            <a:off x="568100" y="3752835"/>
            <a:ext cx="3212286" cy="2126671"/>
          </a:xfrm>
          <a:prstGeom prst="rect">
            <a:avLst/>
          </a:prstGeom>
        </p:spPr>
      </p:pic>
      <p:sp>
        <p:nvSpPr>
          <p:cNvPr id="26" name="Content Placeholder 2">
            <a:extLst>
              <a:ext uri="{FF2B5EF4-FFF2-40B4-BE49-F238E27FC236}">
                <a16:creationId xmlns:a16="http://schemas.microsoft.com/office/drawing/2014/main" id="{06B7A470-5B94-4493-95D8-D3DA56535F56}"/>
              </a:ext>
            </a:extLst>
          </p:cNvPr>
          <p:cNvSpPr txBox="1">
            <a:spLocks/>
          </p:cNvSpPr>
          <p:nvPr/>
        </p:nvSpPr>
        <p:spPr>
          <a:xfrm>
            <a:off x="3965653" y="2139250"/>
            <a:ext cx="8095717" cy="1142335"/>
          </a:xfrm>
          <a:prstGeom prst="rect">
            <a:avLst/>
          </a:prstGeom>
        </p:spPr>
        <p:txBody>
          <a:bodyPr vert="horz" lIns="91440" tIns="45720" rIns="91440" bIns="45720" rtlCol="0">
            <a:noAutofit/>
          </a:bodyPr>
          <a:lstStyle>
            <a:defPPr>
              <a:defRPr lang="en-US"/>
            </a:defPPr>
            <a:lvl1pPr indent="0">
              <a:lnSpc>
                <a:spcPct val="100000"/>
              </a:lnSpc>
              <a:spcBef>
                <a:spcPts val="1000"/>
              </a:spcBef>
              <a:buClr>
                <a:srgbClr val="0064FF"/>
              </a:buClr>
              <a:buFont typeface="Arial"/>
              <a:buNone/>
              <a:defRPr sz="1200" b="0" i="0">
                <a:latin typeface="IBM Plex Sans Light" charset="0"/>
                <a:ea typeface="IBM Plex Sans Light" charset="0"/>
                <a:cs typeface="IBM Plex Sans Light" charset="0"/>
              </a:defRPr>
            </a:lvl1pPr>
            <a:lvl2pPr marL="685800" indent="-228600">
              <a:lnSpc>
                <a:spcPct val="100000"/>
              </a:lnSpc>
              <a:spcBef>
                <a:spcPts val="500"/>
              </a:spcBef>
              <a:buFont typeface="Arial"/>
              <a:buChar char="•"/>
              <a:defRPr b="0" i="0" baseline="0">
                <a:latin typeface="IBM Plex Sans Light" charset="0"/>
                <a:ea typeface="IBM Plex Sans Light" charset="0"/>
                <a:cs typeface="IBM Plex Sans Light" charset="0"/>
              </a:defRPr>
            </a:lvl2pPr>
            <a:lvl3pPr marL="1143000" indent="-228600">
              <a:lnSpc>
                <a:spcPct val="100000"/>
              </a:lnSpc>
              <a:spcBef>
                <a:spcPts val="500"/>
              </a:spcBef>
              <a:buFont typeface="Arial"/>
              <a:buChar char="•"/>
              <a:defRPr b="0" i="0" baseline="0">
                <a:latin typeface="IBM Plex Sans Light" charset="0"/>
                <a:ea typeface="IBM Plex Sans Light" charset="0"/>
                <a:cs typeface="IBM Plex Sans Light" charset="0"/>
              </a:defRPr>
            </a:lvl3pPr>
            <a:lvl4pPr marL="1600200" indent="-228600">
              <a:lnSpc>
                <a:spcPct val="100000"/>
              </a:lnSpc>
              <a:spcBef>
                <a:spcPts val="500"/>
              </a:spcBef>
              <a:buFont typeface="Arial"/>
              <a:buChar char="•"/>
              <a:defRPr b="0" i="0">
                <a:latin typeface="IBM Plex Sans Light" charset="0"/>
                <a:ea typeface="IBM Plex Sans Light" charset="0"/>
                <a:cs typeface="IBM Plex Sans Light" charset="0"/>
              </a:defRPr>
            </a:lvl4pPr>
            <a:lvl5pPr marL="2057400" indent="-228600">
              <a:lnSpc>
                <a:spcPct val="100000"/>
              </a:lnSpc>
              <a:spcBef>
                <a:spcPts val="500"/>
              </a:spcBef>
              <a:buFont typeface="Arial"/>
              <a:buChar char="•"/>
              <a:defRPr b="0" i="0">
                <a:latin typeface="IBM Plex Sans Light" charset="0"/>
                <a:ea typeface="IBM Plex Sans Light" charset="0"/>
                <a:cs typeface="IBM Plex Sans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GB"/>
              <a:t>Wire HC-SR04 sensor and SG-90 servo motor (tail, right leg/arm, left leg/arm) to TJBot. </a:t>
            </a:r>
          </a:p>
          <a:p>
            <a:r>
              <a:rPr lang="en-GB"/>
              <a:t>A breadboard is recommended. Fix breadboard to Doggy’s belly.</a:t>
            </a:r>
          </a:p>
          <a:p>
            <a:r>
              <a:rPr lang="en-GB"/>
              <a:t>Build a leash keeping connectors together… or you can braid them </a:t>
            </a:r>
            <a:r>
              <a:rPr lang="en-GB">
                <a:sym typeface="Wingdings" panose="05000000000000000000" pitchFamily="2" charset="2"/>
              </a:rPr>
              <a:t></a:t>
            </a:r>
            <a:endParaRPr lang="en-GB"/>
          </a:p>
          <a:p>
            <a:r>
              <a:rPr lang="en-GB" b="1"/>
              <a:t>WARNING</a:t>
            </a:r>
            <a:r>
              <a:rPr lang="en-GB"/>
              <a:t>: pay attention to connect the right PINs to avoid damages to components.</a:t>
            </a:r>
          </a:p>
        </p:txBody>
      </p:sp>
      <p:pic>
        <p:nvPicPr>
          <p:cNvPr id="28" name="Picture 27" descr="A hand holding a cellphone&#10;&#10;Description generated with very high confidence">
            <a:extLst>
              <a:ext uri="{FF2B5EF4-FFF2-40B4-BE49-F238E27FC236}">
                <a16:creationId xmlns:a16="http://schemas.microsoft.com/office/drawing/2014/main" id="{360613AD-A074-4D39-903A-AD4837BD2BE4}"/>
              </a:ext>
            </a:extLst>
          </p:cNvPr>
          <p:cNvPicPr>
            <a:picLocks noChangeAspect="1"/>
          </p:cNvPicPr>
          <p:nvPr/>
        </p:nvPicPr>
        <p:blipFill rotWithShape="1">
          <a:blip r:embed="rId9"/>
          <a:srcRect l="18366" t="44765" r="20118" b="26173"/>
          <a:stretch/>
        </p:blipFill>
        <p:spPr>
          <a:xfrm>
            <a:off x="332079" y="5519355"/>
            <a:ext cx="1012240" cy="850127"/>
          </a:xfrm>
          <a:prstGeom prst="rect">
            <a:avLst/>
          </a:prstGeom>
        </p:spPr>
      </p:pic>
      <p:graphicFrame>
        <p:nvGraphicFramePr>
          <p:cNvPr id="29" name="Table 28">
            <a:extLst>
              <a:ext uri="{FF2B5EF4-FFF2-40B4-BE49-F238E27FC236}">
                <a16:creationId xmlns:a16="http://schemas.microsoft.com/office/drawing/2014/main" id="{74020F60-C8FB-4BAB-AD8E-5B1770C72759}"/>
              </a:ext>
            </a:extLst>
          </p:cNvPr>
          <p:cNvGraphicFramePr>
            <a:graphicFrameLocks noGrp="1"/>
          </p:cNvGraphicFramePr>
          <p:nvPr>
            <p:extLst>
              <p:ext uri="{D42A27DB-BD31-4B8C-83A1-F6EECF244321}">
                <p14:modId xmlns:p14="http://schemas.microsoft.com/office/powerpoint/2010/main" val="2306873158"/>
              </p:ext>
            </p:extLst>
          </p:nvPr>
        </p:nvGraphicFramePr>
        <p:xfrm>
          <a:off x="3958073" y="3738995"/>
          <a:ext cx="8095717" cy="2442402"/>
        </p:xfrm>
        <a:graphic>
          <a:graphicData uri="http://schemas.openxmlformats.org/drawingml/2006/table">
            <a:tbl>
              <a:tblPr/>
              <a:tblGrid>
                <a:gridCol w="1791079">
                  <a:extLst>
                    <a:ext uri="{9D8B030D-6E8A-4147-A177-3AD203B41FA5}">
                      <a16:colId xmlns:a16="http://schemas.microsoft.com/office/drawing/2014/main" val="1691070283"/>
                    </a:ext>
                  </a:extLst>
                </a:gridCol>
                <a:gridCol w="1167713">
                  <a:extLst>
                    <a:ext uri="{9D8B030D-6E8A-4147-A177-3AD203B41FA5}">
                      <a16:colId xmlns:a16="http://schemas.microsoft.com/office/drawing/2014/main" val="286121185"/>
                    </a:ext>
                  </a:extLst>
                </a:gridCol>
                <a:gridCol w="1089067">
                  <a:extLst>
                    <a:ext uri="{9D8B030D-6E8A-4147-A177-3AD203B41FA5}">
                      <a16:colId xmlns:a16="http://schemas.microsoft.com/office/drawing/2014/main" val="1659089561"/>
                    </a:ext>
                  </a:extLst>
                </a:gridCol>
                <a:gridCol w="1349286">
                  <a:extLst>
                    <a:ext uri="{9D8B030D-6E8A-4147-A177-3AD203B41FA5}">
                      <a16:colId xmlns:a16="http://schemas.microsoft.com/office/drawing/2014/main" val="2994793383"/>
                    </a:ext>
                  </a:extLst>
                </a:gridCol>
                <a:gridCol w="1349286">
                  <a:extLst>
                    <a:ext uri="{9D8B030D-6E8A-4147-A177-3AD203B41FA5}">
                      <a16:colId xmlns:a16="http://schemas.microsoft.com/office/drawing/2014/main" val="2677730707"/>
                    </a:ext>
                  </a:extLst>
                </a:gridCol>
                <a:gridCol w="1349286">
                  <a:extLst>
                    <a:ext uri="{9D8B030D-6E8A-4147-A177-3AD203B41FA5}">
                      <a16:colId xmlns:a16="http://schemas.microsoft.com/office/drawing/2014/main" val="1637105735"/>
                    </a:ext>
                  </a:extLst>
                </a:gridCol>
              </a:tblGrid>
              <a:tr h="171031">
                <a:tc>
                  <a:txBody>
                    <a:bodyPr/>
                    <a:lstStyle/>
                    <a:p>
                      <a:r>
                        <a:rPr lang="en-US" sz="900" b="1">
                          <a:latin typeface="IBM Plex Serif Light" panose="02060403050406000203" pitchFamily="18" charset="0"/>
                        </a:rPr>
                        <a:t>Description</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1">
                          <a:latin typeface="IBM Plex Serif Light" panose="02060403050406000203" pitchFamily="18" charset="0"/>
                        </a:rPr>
                        <a:t>From TJBot</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1">
                          <a:latin typeface="IBM Plex Serif Light" panose="02060403050406000203" pitchFamily="18" charset="0"/>
                        </a:rPr>
                        <a:t>From Doggy’s eyes</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1">
                          <a:latin typeface="IBM Plex Serif Light" panose="02060403050406000203" pitchFamily="18" charset="0"/>
                        </a:rPr>
                        <a:t>From Doggy’s tail</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1">
                          <a:latin typeface="IBM Plex Serif Light" panose="02060403050406000203" pitchFamily="18" charset="0"/>
                        </a:rPr>
                        <a:t>From Doggy’s left arm</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1">
                          <a:latin typeface="IBM Plex Serif Light" panose="02060403050406000203" pitchFamily="18" charset="0"/>
                        </a:rPr>
                        <a:t>From Doggy’s Right arm</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769897"/>
                  </a:ext>
                </a:extLst>
              </a:tr>
              <a:tr h="171031">
                <a:tc>
                  <a:txBody>
                    <a:bodyPr/>
                    <a:lstStyle/>
                    <a:p>
                      <a:r>
                        <a:rPr lang="en-US" sz="900">
                          <a:latin typeface="IBM Plex Serif Light" panose="02060403050406000203" pitchFamily="18" charset="0"/>
                        </a:rPr>
                        <a:t>Type of connectors</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Female to Male</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Male to Female</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Male to Male</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Male to Male</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Male to Male</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7086151"/>
                  </a:ext>
                </a:extLst>
              </a:tr>
              <a:tr h="317629">
                <a:tc>
                  <a:txBody>
                    <a:bodyPr/>
                    <a:lstStyle/>
                    <a:p>
                      <a:r>
                        <a:rPr lang="en-US" sz="900">
                          <a:latin typeface="IBM Plex Serif Light" panose="02060403050406000203" pitchFamily="18" charset="0"/>
                        </a:rPr>
                        <a:t>Pin 38 - GPIO 20 - Data servo motor (right Doggy’s arm)</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Green</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Violet to Orange (data servo motor)</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7454119"/>
                  </a:ext>
                </a:extLst>
              </a:tr>
              <a:tr h="317629">
                <a:tc>
                  <a:txBody>
                    <a:bodyPr/>
                    <a:lstStyle/>
                    <a:p>
                      <a:r>
                        <a:rPr lang="en-US" sz="900">
                          <a:latin typeface="IBM Plex Serif Light" panose="02060403050406000203" pitchFamily="18" charset="0"/>
                        </a:rPr>
                        <a:t>Pin 40 - GPIO 21 - Data servo motor (left Doggy’s arm)</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Yellow</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Violet to Orange (data servo motor)</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9516881"/>
                  </a:ext>
                </a:extLst>
              </a:tr>
              <a:tr h="171031">
                <a:tc>
                  <a:txBody>
                    <a:bodyPr/>
                    <a:lstStyle/>
                    <a:p>
                      <a:r>
                        <a:rPr lang="en-US" sz="900">
                          <a:latin typeface="IBM Plex Serif Light" panose="02060403050406000203" pitchFamily="18" charset="0"/>
                        </a:rPr>
                        <a:t>Pin 25 - Ground</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Blue</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Blue to Ground</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Brown to Brown (Ground)</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Brown to Brown (Ground)</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Brown to Brown (Ground)</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949239"/>
                  </a:ext>
                </a:extLst>
              </a:tr>
              <a:tr h="171031">
                <a:tc>
                  <a:txBody>
                    <a:bodyPr/>
                    <a:lstStyle/>
                    <a:p>
                      <a:r>
                        <a:rPr lang="es-ES" sz="900">
                          <a:latin typeface="IBM Plex Serif Light" panose="02060403050406000203" pitchFamily="18" charset="0"/>
                        </a:rPr>
                        <a:t>Pin 23 - GPIO 11 - Echo</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Violet</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Green to Echo</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4119462"/>
                  </a:ext>
                </a:extLst>
              </a:tr>
              <a:tr h="171031">
                <a:tc>
                  <a:txBody>
                    <a:bodyPr/>
                    <a:lstStyle/>
                    <a:p>
                      <a:r>
                        <a:rPr lang="it-IT" sz="900">
                          <a:latin typeface="IBM Plex Serif Light" panose="02060403050406000203" pitchFamily="18" charset="0"/>
                        </a:rPr>
                        <a:t>Pin 21 - GPIO 09 - Trigger</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Gray</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Yellow to Trigger</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317952"/>
                  </a:ext>
                </a:extLst>
              </a:tr>
              <a:tr h="97732">
                <a:tc>
                  <a:txBody>
                    <a:bodyPr/>
                    <a:lstStyle/>
                    <a:p>
                      <a:r>
                        <a:rPr lang="en-US" sz="900">
                          <a:latin typeface="IBM Plex Serif Light" panose="02060403050406000203" pitchFamily="18" charset="0"/>
                        </a:rPr>
                        <a:t>Pin 4 - 5V</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White</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Orange to VCC</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Red to Red (5V)</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Red to Red (5V)</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Red to Red (5V)</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6413206"/>
                  </a:ext>
                </a:extLst>
              </a:tr>
              <a:tr h="244330">
                <a:tc>
                  <a:txBody>
                    <a:bodyPr/>
                    <a:lstStyle/>
                    <a:p>
                      <a:r>
                        <a:rPr lang="pt-BR" sz="900">
                          <a:latin typeface="IBM Plex Serif Light" panose="02060403050406000203" pitchFamily="18" charset="0"/>
                        </a:rPr>
                        <a:t>Pin 24 - GPIO 08 - Data servo motor (tail)</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Black</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IBM Plex Serif Light" panose="02060403050406000203" pitchFamily="18" charset="0"/>
                        </a:rPr>
                        <a:t>Orange to Orange (Data servo motor)</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latin typeface="IBM Plex Serif Light" panose="02060403050406000203" pitchFamily="18" charset="0"/>
                      </a:endParaRP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8496559"/>
                  </a:ext>
                </a:extLst>
              </a:tr>
            </a:tbl>
          </a:graphicData>
        </a:graphic>
      </p:graphicFrame>
      <p:pic>
        <p:nvPicPr>
          <p:cNvPr id="30" name="Picture 29" descr="A picture containing tableware&#10;&#10;Description generated with high confidence">
            <a:extLst>
              <a:ext uri="{FF2B5EF4-FFF2-40B4-BE49-F238E27FC236}">
                <a16:creationId xmlns:a16="http://schemas.microsoft.com/office/drawing/2014/main" id="{EEA927A6-A80B-4C23-AB9F-861D24D830DE}"/>
              </a:ext>
            </a:extLst>
          </p:cNvPr>
          <p:cNvPicPr>
            <a:picLocks noChangeAspect="1"/>
          </p:cNvPicPr>
          <p:nvPr/>
        </p:nvPicPr>
        <p:blipFill>
          <a:blip r:embed="rId10"/>
          <a:stretch>
            <a:fillRect/>
          </a:stretch>
        </p:blipFill>
        <p:spPr>
          <a:xfrm>
            <a:off x="10076708" y="2410545"/>
            <a:ext cx="1835727" cy="835510"/>
          </a:xfrm>
          <a:prstGeom prst="rect">
            <a:avLst/>
          </a:prstGeom>
        </p:spPr>
      </p:pic>
    </p:spTree>
    <p:extLst>
      <p:ext uri="{BB962C8B-B14F-4D97-AF65-F5344CB8AC3E}">
        <p14:creationId xmlns:p14="http://schemas.microsoft.com/office/powerpoint/2010/main" val="934767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2541" cy="694661"/>
          </a:xfrm>
        </p:spPr>
        <p:txBody>
          <a:bodyPr>
            <a:normAutofit/>
          </a:bodyPr>
          <a:lstStyle/>
          <a:p>
            <a:r>
              <a:rPr lang="en-US"/>
              <a:t>Mount </a:t>
            </a:r>
            <a:r>
              <a:rPr lang="en-US" err="1"/>
              <a:t>MiniDoggy</a:t>
            </a:r>
            <a:r>
              <a:rPr lang="en-US"/>
              <a:t> – the cutest tail in </a:t>
            </a:r>
            <a:r>
              <a:rPr lang="en-US" err="1"/>
              <a:t>TJworld</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19</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12" name="Rectangle 11">
            <a:extLst>
              <a:ext uri="{FF2B5EF4-FFF2-40B4-BE49-F238E27FC236}">
                <a16:creationId xmlns:a16="http://schemas.microsoft.com/office/drawing/2014/main" id="{BD6743BE-CCD9-4655-AB8E-623591F2A1BD}"/>
              </a:ext>
            </a:extLst>
          </p:cNvPr>
          <p:cNvSpPr/>
          <p:nvPr/>
        </p:nvSpPr>
        <p:spPr>
          <a:xfrm>
            <a:off x="838199" y="107691"/>
            <a:ext cx="4754132" cy="369332"/>
          </a:xfrm>
          <a:prstGeom prst="rect">
            <a:avLst/>
          </a:prstGeom>
        </p:spPr>
        <p:txBody>
          <a:bodyPr wrap="square">
            <a:spAutoFit/>
          </a:bodyPr>
          <a:lstStyle/>
          <a:p>
            <a:r>
              <a:rPr lang="en-US" i="1"/>
              <a:t>Instruction: Create your own Doggy – 7a</a:t>
            </a:r>
          </a:p>
        </p:txBody>
      </p:sp>
      <p:pic>
        <p:nvPicPr>
          <p:cNvPr id="10" name="Picture 9">
            <a:extLst>
              <a:ext uri="{FF2B5EF4-FFF2-40B4-BE49-F238E27FC236}">
                <a16:creationId xmlns:a16="http://schemas.microsoft.com/office/drawing/2014/main" id="{8594844E-4190-40DD-A115-C22D25CCBE24}"/>
              </a:ext>
            </a:extLst>
          </p:cNvPr>
          <p:cNvPicPr>
            <a:picLocks noChangeAspect="1"/>
          </p:cNvPicPr>
          <p:nvPr/>
        </p:nvPicPr>
        <p:blipFill rotWithShape="1">
          <a:blip r:embed="rId3"/>
          <a:srcRect r="51013"/>
          <a:stretch/>
        </p:blipFill>
        <p:spPr>
          <a:xfrm>
            <a:off x="10842175" y="101267"/>
            <a:ext cx="1283343" cy="1019317"/>
          </a:xfrm>
          <a:prstGeom prst="rect">
            <a:avLst/>
          </a:prstGeom>
        </p:spPr>
      </p:pic>
      <p:sp>
        <p:nvSpPr>
          <p:cNvPr id="11" name="Content Placeholder 2">
            <a:extLst>
              <a:ext uri="{FF2B5EF4-FFF2-40B4-BE49-F238E27FC236}">
                <a16:creationId xmlns:a16="http://schemas.microsoft.com/office/drawing/2014/main" id="{E1A08357-6545-4A08-8489-EFBAA758C457}"/>
              </a:ext>
            </a:extLst>
          </p:cNvPr>
          <p:cNvSpPr txBox="1">
            <a:spLocks/>
          </p:cNvSpPr>
          <p:nvPr/>
        </p:nvSpPr>
        <p:spPr>
          <a:xfrm>
            <a:off x="5381123" y="2161293"/>
            <a:ext cx="4418689" cy="29199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GB" sz="1200"/>
              <a:t>fold up or down green and green lines</a:t>
            </a:r>
          </a:p>
        </p:txBody>
      </p:sp>
      <p:sp>
        <p:nvSpPr>
          <p:cNvPr id="15" name="Rectangle 14">
            <a:extLst>
              <a:ext uri="{FF2B5EF4-FFF2-40B4-BE49-F238E27FC236}">
                <a16:creationId xmlns:a16="http://schemas.microsoft.com/office/drawing/2014/main" id="{CBDD47C7-6DF0-4FE3-9547-F82596F45B2B}"/>
              </a:ext>
            </a:extLst>
          </p:cNvPr>
          <p:cNvSpPr/>
          <p:nvPr/>
        </p:nvSpPr>
        <p:spPr>
          <a:xfrm>
            <a:off x="460748" y="1279908"/>
            <a:ext cx="4658629" cy="461665"/>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Get and Print/Copy MiniDoggy design file and Cut all the red lines using a cutter and a scissor.</a:t>
            </a:r>
          </a:p>
        </p:txBody>
      </p:sp>
      <p:pic>
        <p:nvPicPr>
          <p:cNvPr id="18" name="Picture 17">
            <a:extLst>
              <a:ext uri="{FF2B5EF4-FFF2-40B4-BE49-F238E27FC236}">
                <a16:creationId xmlns:a16="http://schemas.microsoft.com/office/drawing/2014/main" id="{AC30D816-B288-4C5F-85B5-F6866A405327}"/>
              </a:ext>
            </a:extLst>
          </p:cNvPr>
          <p:cNvPicPr>
            <a:picLocks noChangeAspect="1"/>
          </p:cNvPicPr>
          <p:nvPr/>
        </p:nvPicPr>
        <p:blipFill>
          <a:blip r:embed="rId4"/>
          <a:stretch>
            <a:fillRect/>
          </a:stretch>
        </p:blipFill>
        <p:spPr>
          <a:xfrm>
            <a:off x="5190624" y="1238428"/>
            <a:ext cx="2399844" cy="918061"/>
          </a:xfrm>
          <a:prstGeom prst="rect">
            <a:avLst/>
          </a:prstGeom>
        </p:spPr>
      </p:pic>
      <p:pic>
        <p:nvPicPr>
          <p:cNvPr id="19" name="Picture 18">
            <a:extLst>
              <a:ext uri="{FF2B5EF4-FFF2-40B4-BE49-F238E27FC236}">
                <a16:creationId xmlns:a16="http://schemas.microsoft.com/office/drawing/2014/main" id="{3F26B5E2-B059-451E-985D-888D2BEC8CFD}"/>
              </a:ext>
            </a:extLst>
          </p:cNvPr>
          <p:cNvPicPr>
            <a:picLocks noChangeAspect="1"/>
          </p:cNvPicPr>
          <p:nvPr/>
        </p:nvPicPr>
        <p:blipFill>
          <a:blip r:embed="rId5"/>
          <a:stretch>
            <a:fillRect/>
          </a:stretch>
        </p:blipFill>
        <p:spPr>
          <a:xfrm>
            <a:off x="7641200" y="1230666"/>
            <a:ext cx="1968112" cy="920043"/>
          </a:xfrm>
          <a:prstGeom prst="rect">
            <a:avLst/>
          </a:prstGeom>
        </p:spPr>
      </p:pic>
      <p:pic>
        <p:nvPicPr>
          <p:cNvPr id="5" name="Picture 4" descr="A picture containing building, indoor&#10;&#10;Description generated with very high confidence">
            <a:extLst>
              <a:ext uri="{FF2B5EF4-FFF2-40B4-BE49-F238E27FC236}">
                <a16:creationId xmlns:a16="http://schemas.microsoft.com/office/drawing/2014/main" id="{15A35FBF-0E73-4100-A170-CA6B61A5FC84}"/>
              </a:ext>
            </a:extLst>
          </p:cNvPr>
          <p:cNvPicPr>
            <a:picLocks noChangeAspect="1"/>
          </p:cNvPicPr>
          <p:nvPr/>
        </p:nvPicPr>
        <p:blipFill>
          <a:blip r:embed="rId6"/>
          <a:stretch>
            <a:fillRect/>
          </a:stretch>
        </p:blipFill>
        <p:spPr>
          <a:xfrm>
            <a:off x="202" y="1703310"/>
            <a:ext cx="3694837" cy="4440584"/>
          </a:xfrm>
          <a:prstGeom prst="rect">
            <a:avLst/>
          </a:prstGeom>
        </p:spPr>
      </p:pic>
      <p:pic>
        <p:nvPicPr>
          <p:cNvPr id="22" name="Picture 21" descr="A close up of a piece of paper&#10;&#10;Description generated with high confidence">
            <a:extLst>
              <a:ext uri="{FF2B5EF4-FFF2-40B4-BE49-F238E27FC236}">
                <a16:creationId xmlns:a16="http://schemas.microsoft.com/office/drawing/2014/main" id="{6C57B8E6-9DAB-4A54-BD80-F1AFB6E9F0C5}"/>
              </a:ext>
            </a:extLst>
          </p:cNvPr>
          <p:cNvPicPr>
            <a:picLocks noChangeAspect="1"/>
          </p:cNvPicPr>
          <p:nvPr/>
        </p:nvPicPr>
        <p:blipFill>
          <a:blip r:embed="rId7"/>
          <a:stretch>
            <a:fillRect/>
          </a:stretch>
        </p:blipFill>
        <p:spPr>
          <a:xfrm>
            <a:off x="9660044" y="1223184"/>
            <a:ext cx="2215244" cy="1950346"/>
          </a:xfrm>
          <a:prstGeom prst="rect">
            <a:avLst/>
          </a:prstGeom>
        </p:spPr>
      </p:pic>
      <p:sp>
        <p:nvSpPr>
          <p:cNvPr id="24" name="Rectangle 23">
            <a:extLst>
              <a:ext uri="{FF2B5EF4-FFF2-40B4-BE49-F238E27FC236}">
                <a16:creationId xmlns:a16="http://schemas.microsoft.com/office/drawing/2014/main" id="{F1FB5330-73BE-4EB3-9247-8949A8BD4FFB}"/>
              </a:ext>
            </a:extLst>
          </p:cNvPr>
          <p:cNvSpPr/>
          <p:nvPr/>
        </p:nvSpPr>
        <p:spPr>
          <a:xfrm>
            <a:off x="3962255" y="2428679"/>
            <a:ext cx="1060501" cy="276999"/>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staple ears</a:t>
            </a:r>
            <a:endParaRPr lang="en-US" sz="1200">
              <a:latin typeface="IBM Plex Sans Light" charset="0"/>
            </a:endParaRPr>
          </a:p>
        </p:txBody>
      </p:sp>
      <p:pic>
        <p:nvPicPr>
          <p:cNvPr id="26" name="Picture 25" descr="A picture containing indoor, computer, table, sitting&#10;&#10;Description generated with very high confidence">
            <a:extLst>
              <a:ext uri="{FF2B5EF4-FFF2-40B4-BE49-F238E27FC236}">
                <a16:creationId xmlns:a16="http://schemas.microsoft.com/office/drawing/2014/main" id="{382EE889-2487-4987-A3A7-A45465CEC716}"/>
              </a:ext>
            </a:extLst>
          </p:cNvPr>
          <p:cNvPicPr>
            <a:picLocks noChangeAspect="1"/>
          </p:cNvPicPr>
          <p:nvPr/>
        </p:nvPicPr>
        <p:blipFill>
          <a:blip r:embed="rId8"/>
          <a:stretch>
            <a:fillRect/>
          </a:stretch>
        </p:blipFill>
        <p:spPr>
          <a:xfrm>
            <a:off x="3818382" y="2705678"/>
            <a:ext cx="1773949" cy="1819298"/>
          </a:xfrm>
          <a:prstGeom prst="rect">
            <a:avLst/>
          </a:prstGeom>
        </p:spPr>
      </p:pic>
      <p:pic>
        <p:nvPicPr>
          <p:cNvPr id="28" name="Picture 27" descr="A picture containing appliance, sewing machine, indoor, sitting&#10;&#10;Description generated with very high confidence">
            <a:extLst>
              <a:ext uri="{FF2B5EF4-FFF2-40B4-BE49-F238E27FC236}">
                <a16:creationId xmlns:a16="http://schemas.microsoft.com/office/drawing/2014/main" id="{04A28AD3-25F7-4CAE-8086-97922EB5C7E7}"/>
              </a:ext>
            </a:extLst>
          </p:cNvPr>
          <p:cNvPicPr>
            <a:picLocks noChangeAspect="1"/>
          </p:cNvPicPr>
          <p:nvPr/>
        </p:nvPicPr>
        <p:blipFill>
          <a:blip r:embed="rId9"/>
          <a:stretch>
            <a:fillRect/>
          </a:stretch>
        </p:blipFill>
        <p:spPr>
          <a:xfrm>
            <a:off x="5666280" y="2705678"/>
            <a:ext cx="1544554" cy="2100594"/>
          </a:xfrm>
          <a:prstGeom prst="rect">
            <a:avLst/>
          </a:prstGeom>
        </p:spPr>
      </p:pic>
      <p:sp>
        <p:nvSpPr>
          <p:cNvPr id="29" name="Rectangle 28">
            <a:extLst>
              <a:ext uri="{FF2B5EF4-FFF2-40B4-BE49-F238E27FC236}">
                <a16:creationId xmlns:a16="http://schemas.microsoft.com/office/drawing/2014/main" id="{9270B87F-D517-47F5-8BB9-CA686C264374}"/>
              </a:ext>
            </a:extLst>
          </p:cNvPr>
          <p:cNvSpPr/>
          <p:nvPr/>
        </p:nvSpPr>
        <p:spPr>
          <a:xfrm>
            <a:off x="3835866" y="4564684"/>
            <a:ext cx="1773949" cy="646331"/>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Staple neck and back; mount servo motor (simplest version)</a:t>
            </a:r>
            <a:endParaRPr lang="en-US" sz="1200">
              <a:latin typeface="IBM Plex Sans Light" charset="0"/>
            </a:endParaRPr>
          </a:p>
        </p:txBody>
      </p:sp>
      <p:pic>
        <p:nvPicPr>
          <p:cNvPr id="33" name="Picture 32" descr="A close up of a piece of paper&#10;&#10;Description generated with high confidence">
            <a:extLst>
              <a:ext uri="{FF2B5EF4-FFF2-40B4-BE49-F238E27FC236}">
                <a16:creationId xmlns:a16="http://schemas.microsoft.com/office/drawing/2014/main" id="{53A5E358-7AC6-4EDE-AC57-6254986586BE}"/>
              </a:ext>
            </a:extLst>
          </p:cNvPr>
          <p:cNvPicPr>
            <a:picLocks noChangeAspect="1"/>
          </p:cNvPicPr>
          <p:nvPr/>
        </p:nvPicPr>
        <p:blipFill>
          <a:blip r:embed="rId10"/>
          <a:stretch>
            <a:fillRect/>
          </a:stretch>
        </p:blipFill>
        <p:spPr>
          <a:xfrm>
            <a:off x="7284783" y="2705678"/>
            <a:ext cx="2107013" cy="1658096"/>
          </a:xfrm>
          <a:prstGeom prst="rect">
            <a:avLst/>
          </a:prstGeom>
        </p:spPr>
      </p:pic>
      <p:sp>
        <p:nvSpPr>
          <p:cNvPr id="35" name="Rectangle 34">
            <a:extLst>
              <a:ext uri="{FF2B5EF4-FFF2-40B4-BE49-F238E27FC236}">
                <a16:creationId xmlns:a16="http://schemas.microsoft.com/office/drawing/2014/main" id="{CDE8EF6A-EAA8-4200-BF11-ECDC531206A2}"/>
              </a:ext>
            </a:extLst>
          </p:cNvPr>
          <p:cNvSpPr/>
          <p:nvPr/>
        </p:nvSpPr>
        <p:spPr>
          <a:xfrm>
            <a:off x="7540774" y="4393215"/>
            <a:ext cx="1685596" cy="461665"/>
          </a:xfrm>
          <a:prstGeom prst="rect">
            <a:avLst/>
          </a:prstGeom>
        </p:spPr>
        <p:txBody>
          <a:bodyPr vert="horz" lIns="91440" tIns="45720" rIns="91440" bIns="45720" rtlCol="0">
            <a:noAutofit/>
          </a:bodyPr>
          <a:lstStyle/>
          <a:p>
            <a:pPr algn="ctr">
              <a:spcBef>
                <a:spcPts val="1000"/>
              </a:spcBef>
              <a:buClr>
                <a:srgbClr val="0064FF"/>
              </a:buClr>
            </a:pPr>
            <a:r>
              <a:rPr lang="en-GB" sz="1200">
                <a:latin typeface="IBM Plex Sans Light" charset="0"/>
              </a:rPr>
              <a:t>mount servo motor (extended version)</a:t>
            </a:r>
            <a:endParaRPr lang="en-US" sz="1200">
              <a:latin typeface="IBM Plex Sans Light" charset="0"/>
            </a:endParaRPr>
          </a:p>
        </p:txBody>
      </p:sp>
      <p:pic>
        <p:nvPicPr>
          <p:cNvPr id="37" name="Picture 36" descr="A picture containing indoor, wall, floor, toilet&#10;&#10;Description generated with high confidence">
            <a:extLst>
              <a:ext uri="{FF2B5EF4-FFF2-40B4-BE49-F238E27FC236}">
                <a16:creationId xmlns:a16="http://schemas.microsoft.com/office/drawing/2014/main" id="{9C0436A7-480D-4BD9-83FF-0DB643C7940B}"/>
              </a:ext>
            </a:extLst>
          </p:cNvPr>
          <p:cNvPicPr>
            <a:picLocks noChangeAspect="1"/>
          </p:cNvPicPr>
          <p:nvPr/>
        </p:nvPicPr>
        <p:blipFill>
          <a:blip r:embed="rId11"/>
          <a:stretch>
            <a:fillRect/>
          </a:stretch>
        </p:blipFill>
        <p:spPr>
          <a:xfrm>
            <a:off x="9587766" y="3212690"/>
            <a:ext cx="2136409" cy="2931204"/>
          </a:xfrm>
          <a:prstGeom prst="rect">
            <a:avLst/>
          </a:prstGeom>
        </p:spPr>
      </p:pic>
      <p:sp>
        <p:nvSpPr>
          <p:cNvPr id="38" name="Rectangle 37">
            <a:extLst>
              <a:ext uri="{FF2B5EF4-FFF2-40B4-BE49-F238E27FC236}">
                <a16:creationId xmlns:a16="http://schemas.microsoft.com/office/drawing/2014/main" id="{72CA5FF3-C7E9-4D3B-90AB-7675B7348A15}"/>
              </a:ext>
            </a:extLst>
          </p:cNvPr>
          <p:cNvSpPr/>
          <p:nvPr/>
        </p:nvSpPr>
        <p:spPr>
          <a:xfrm>
            <a:off x="6802453" y="5324031"/>
            <a:ext cx="2776716" cy="1032708"/>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(optional) If you like, or if you printed MiniDoggy on standard printer paper, fold and mount MiniDoggy's belly</a:t>
            </a:r>
            <a:endParaRPr lang="en-US" sz="1200">
              <a:latin typeface="IBM Plex Sans Light" charset="0"/>
            </a:endParaRPr>
          </a:p>
        </p:txBody>
      </p:sp>
    </p:spTree>
    <p:extLst>
      <p:ext uri="{BB962C8B-B14F-4D97-AF65-F5344CB8AC3E}">
        <p14:creationId xmlns:p14="http://schemas.microsoft.com/office/powerpoint/2010/main" val="216782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a:normAutofit fontScale="85000" lnSpcReduction="10000"/>
          </a:bodyPr>
          <a:lstStyle/>
          <a:p>
            <a:pPr marL="0" indent="0">
              <a:lnSpc>
                <a:spcPct val="120000"/>
              </a:lnSpc>
              <a:buNone/>
            </a:pPr>
            <a:r>
              <a:rPr lang="en-GB"/>
              <a:t>This activity complement “</a:t>
            </a:r>
            <a:r>
              <a:rPr lang="en-GB">
                <a:hlinkClick r:id="rId2"/>
              </a:rPr>
              <a:t>What’s Possible With AI – TJ Bot</a:t>
            </a:r>
            <a:r>
              <a:rPr lang="en-GB"/>
              <a:t>” Activity Kit  expanding students’ knowledge regarding robotics , cognitive technologies and AI by helping them build a simple companion for TJBot, a cute dog called Doggy. Students will increase experience and skill using a Raspberry Pi, Servo Motors, Sonar sensor and unleash their creativity following TJBot and Doggy in funny tales powered by Watson™ services.</a:t>
            </a:r>
            <a:endParaRPr lang="en-US" b="1">
              <a:latin typeface="IBM Plex Sans" charset="0"/>
              <a:ea typeface="IBM Plex Sans" charset="0"/>
              <a:cs typeface="IBM Plex Sans" charset="0"/>
            </a:endParaRPr>
          </a:p>
          <a:p>
            <a:r>
              <a:rPr lang="en-GB" b="1"/>
              <a:t>Audience:</a:t>
            </a:r>
          </a:p>
          <a:p>
            <a:pPr lvl="1"/>
            <a:r>
              <a:rPr lang="en-GB"/>
              <a:t>Ages 11-14 (Middle grade students)</a:t>
            </a:r>
          </a:p>
          <a:p>
            <a:pPr lvl="1"/>
            <a:r>
              <a:rPr lang="en-GB"/>
              <a:t>Ages 14-19 (Secondary/high school students) </a:t>
            </a:r>
          </a:p>
          <a:p>
            <a:r>
              <a:rPr lang="en-GB" b="1"/>
              <a:t>What’s the goal of this kit?</a:t>
            </a:r>
          </a:p>
          <a:p>
            <a:pPr lvl="1"/>
            <a:r>
              <a:rPr lang="en-GB"/>
              <a:t>Introduce cognitive technologies and programming</a:t>
            </a:r>
          </a:p>
          <a:p>
            <a:pPr lvl="1"/>
            <a:r>
              <a:rPr lang="en-GB"/>
              <a:t>Explore “embedded cognition”— everyday objects that use AI to interact with us</a:t>
            </a:r>
          </a:p>
          <a:p>
            <a:pPr lvl="1"/>
            <a:r>
              <a:rPr lang="en-GB"/>
              <a:t>Support environmental education activity reusing cardboard and common material</a:t>
            </a:r>
          </a:p>
          <a:p>
            <a:r>
              <a:rPr lang="en-GB" b="1"/>
              <a:t>Why is this topic important?</a:t>
            </a:r>
          </a:p>
          <a:p>
            <a:pPr lvl="1"/>
            <a:r>
              <a:rPr lang="en-GB"/>
              <a:t>The technologies introduced through this activity have a growing impact in our world.</a:t>
            </a:r>
          </a:p>
          <a:p>
            <a:pPr lvl="1"/>
            <a:r>
              <a:rPr lang="en-GB"/>
              <a:t>A fun, creative, hands-on project is an ideal way to stimulate students’ interest in STEM topics</a:t>
            </a:r>
          </a:p>
        </p:txBody>
      </p:sp>
      <p:sp>
        <p:nvSpPr>
          <p:cNvPr id="5" name="TextBox 4"/>
          <p:cNvSpPr txBox="1"/>
          <p:nvPr/>
        </p:nvSpPr>
        <p:spPr>
          <a:xfrm>
            <a:off x="8641100" y="0"/>
            <a:ext cx="3550900" cy="646331"/>
          </a:xfrm>
          <a:prstGeom prst="rect">
            <a:avLst/>
          </a:prstGeom>
          <a:solidFill>
            <a:schemeClr val="accent4">
              <a:lumMod val="60000"/>
              <a:lumOff val="40000"/>
            </a:schemeClr>
          </a:solidFill>
        </p:spPr>
        <p:txBody>
          <a:bodyPr wrap="square" rtlCol="0">
            <a:spAutoFit/>
          </a:bodyPr>
          <a:lstStyle/>
          <a:p>
            <a:r>
              <a:rPr lang="it-IT" err="1"/>
              <a:t>Hint</a:t>
            </a:r>
            <a:r>
              <a:rPr lang="it-IT"/>
              <a:t>: </a:t>
            </a:r>
            <a:r>
              <a:rPr lang="it-IT" err="1"/>
              <a:t>Remove</a:t>
            </a:r>
            <a:r>
              <a:rPr lang="it-IT"/>
              <a:t> </a:t>
            </a:r>
            <a:r>
              <a:rPr lang="it-IT" err="1"/>
              <a:t>this</a:t>
            </a:r>
            <a:r>
              <a:rPr lang="it-IT"/>
              <a:t> slide from </a:t>
            </a:r>
            <a:r>
              <a:rPr lang="it-IT" err="1"/>
              <a:t>student</a:t>
            </a:r>
            <a:r>
              <a:rPr lang="it-IT"/>
              <a:t> presentation</a:t>
            </a:r>
            <a:endParaRPr lang="en-US"/>
          </a:p>
        </p:txBody>
      </p:sp>
      <p:pic>
        <p:nvPicPr>
          <p:cNvPr id="6" name="Picture 5" descr="A close up of a toy&#10;&#10;Description generated with high confidence">
            <a:extLst>
              <a:ext uri="{FF2B5EF4-FFF2-40B4-BE49-F238E27FC236}">
                <a16:creationId xmlns:a16="http://schemas.microsoft.com/office/drawing/2014/main" id="{4C97D6B0-54C1-4FC5-948D-89461D75C706}"/>
              </a:ext>
            </a:extLst>
          </p:cNvPr>
          <p:cNvPicPr>
            <a:picLocks noChangeAspect="1"/>
          </p:cNvPicPr>
          <p:nvPr/>
        </p:nvPicPr>
        <p:blipFill>
          <a:blip r:embed="rId3"/>
          <a:stretch>
            <a:fillRect/>
          </a:stretch>
        </p:blipFill>
        <p:spPr>
          <a:xfrm>
            <a:off x="9082369" y="3319227"/>
            <a:ext cx="2733675" cy="1838325"/>
          </a:xfrm>
          <a:prstGeom prst="rect">
            <a:avLst/>
          </a:prstGeom>
        </p:spPr>
      </p:pic>
    </p:spTree>
    <p:extLst>
      <p:ext uri="{BB962C8B-B14F-4D97-AF65-F5344CB8AC3E}">
        <p14:creationId xmlns:p14="http://schemas.microsoft.com/office/powerpoint/2010/main" val="3392596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2541" cy="694661"/>
          </a:xfrm>
        </p:spPr>
        <p:txBody>
          <a:bodyPr>
            <a:normAutofit/>
          </a:bodyPr>
          <a:lstStyle/>
          <a:p>
            <a:r>
              <a:rPr lang="en-US"/>
              <a:t>Mount </a:t>
            </a:r>
            <a:r>
              <a:rPr lang="en-US" err="1"/>
              <a:t>MiniDoggy</a:t>
            </a:r>
            <a:r>
              <a:rPr lang="en-US"/>
              <a:t> – the cutest tail in </a:t>
            </a:r>
            <a:r>
              <a:rPr lang="en-US" err="1"/>
              <a:t>TJworld</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20</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12" name="Rectangle 11">
            <a:extLst>
              <a:ext uri="{FF2B5EF4-FFF2-40B4-BE49-F238E27FC236}">
                <a16:creationId xmlns:a16="http://schemas.microsoft.com/office/drawing/2014/main" id="{BD6743BE-CCD9-4655-AB8E-623591F2A1BD}"/>
              </a:ext>
            </a:extLst>
          </p:cNvPr>
          <p:cNvSpPr/>
          <p:nvPr/>
        </p:nvSpPr>
        <p:spPr>
          <a:xfrm>
            <a:off x="838198" y="107691"/>
            <a:ext cx="4656747" cy="369332"/>
          </a:xfrm>
          <a:prstGeom prst="rect">
            <a:avLst/>
          </a:prstGeom>
        </p:spPr>
        <p:txBody>
          <a:bodyPr wrap="square">
            <a:spAutoFit/>
          </a:bodyPr>
          <a:lstStyle/>
          <a:p>
            <a:r>
              <a:rPr lang="en-US" i="1"/>
              <a:t>Instruction: Create your own Doggy – 7b</a:t>
            </a:r>
          </a:p>
        </p:txBody>
      </p:sp>
      <p:pic>
        <p:nvPicPr>
          <p:cNvPr id="10" name="Picture 9">
            <a:extLst>
              <a:ext uri="{FF2B5EF4-FFF2-40B4-BE49-F238E27FC236}">
                <a16:creationId xmlns:a16="http://schemas.microsoft.com/office/drawing/2014/main" id="{8594844E-4190-40DD-A115-C22D25CCBE24}"/>
              </a:ext>
            </a:extLst>
          </p:cNvPr>
          <p:cNvPicPr>
            <a:picLocks noChangeAspect="1"/>
          </p:cNvPicPr>
          <p:nvPr/>
        </p:nvPicPr>
        <p:blipFill rotWithShape="1">
          <a:blip r:embed="rId3"/>
          <a:srcRect r="51013"/>
          <a:stretch/>
        </p:blipFill>
        <p:spPr>
          <a:xfrm>
            <a:off x="10842175" y="101267"/>
            <a:ext cx="1283343" cy="1019317"/>
          </a:xfrm>
          <a:prstGeom prst="rect">
            <a:avLst/>
          </a:prstGeom>
        </p:spPr>
      </p:pic>
      <p:sp>
        <p:nvSpPr>
          <p:cNvPr id="15" name="Rectangle 14">
            <a:extLst>
              <a:ext uri="{FF2B5EF4-FFF2-40B4-BE49-F238E27FC236}">
                <a16:creationId xmlns:a16="http://schemas.microsoft.com/office/drawing/2014/main" id="{CBDD47C7-6DF0-4FE3-9547-F82596F45B2B}"/>
              </a:ext>
            </a:extLst>
          </p:cNvPr>
          <p:cNvSpPr/>
          <p:nvPr/>
        </p:nvSpPr>
        <p:spPr>
          <a:xfrm>
            <a:off x="460748" y="1722670"/>
            <a:ext cx="4658629" cy="276999"/>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wire servo to TJBot (no need for breadboard)</a:t>
            </a:r>
          </a:p>
        </p:txBody>
      </p:sp>
      <p:graphicFrame>
        <p:nvGraphicFramePr>
          <p:cNvPr id="3" name="Table 2">
            <a:extLst>
              <a:ext uri="{FF2B5EF4-FFF2-40B4-BE49-F238E27FC236}">
                <a16:creationId xmlns:a16="http://schemas.microsoft.com/office/drawing/2014/main" id="{55E8284B-BCE5-4ABE-AAB8-7B2FC6366AA6}"/>
              </a:ext>
            </a:extLst>
          </p:cNvPr>
          <p:cNvGraphicFramePr>
            <a:graphicFrameLocks noGrp="1"/>
          </p:cNvGraphicFramePr>
          <p:nvPr>
            <p:extLst>
              <p:ext uri="{D42A27DB-BD31-4B8C-83A1-F6EECF244321}">
                <p14:modId xmlns:p14="http://schemas.microsoft.com/office/powerpoint/2010/main" val="4170099252"/>
              </p:ext>
            </p:extLst>
          </p:nvPr>
        </p:nvGraphicFramePr>
        <p:xfrm>
          <a:off x="539818" y="2128378"/>
          <a:ext cx="7179645" cy="1463040"/>
        </p:xfrm>
        <a:graphic>
          <a:graphicData uri="http://schemas.openxmlformats.org/drawingml/2006/table">
            <a:tbl>
              <a:tblPr/>
              <a:tblGrid>
                <a:gridCol w="2867525">
                  <a:extLst>
                    <a:ext uri="{9D8B030D-6E8A-4147-A177-3AD203B41FA5}">
                      <a16:colId xmlns:a16="http://schemas.microsoft.com/office/drawing/2014/main" val="942591668"/>
                    </a:ext>
                  </a:extLst>
                </a:gridCol>
                <a:gridCol w="1918905">
                  <a:extLst>
                    <a:ext uri="{9D8B030D-6E8A-4147-A177-3AD203B41FA5}">
                      <a16:colId xmlns:a16="http://schemas.microsoft.com/office/drawing/2014/main" val="1680058155"/>
                    </a:ext>
                  </a:extLst>
                </a:gridCol>
                <a:gridCol w="2393215">
                  <a:extLst>
                    <a:ext uri="{9D8B030D-6E8A-4147-A177-3AD203B41FA5}">
                      <a16:colId xmlns:a16="http://schemas.microsoft.com/office/drawing/2014/main" val="3745522586"/>
                    </a:ext>
                  </a:extLst>
                </a:gridCol>
              </a:tblGrid>
              <a:tr h="0">
                <a:tc>
                  <a:txBody>
                    <a:bodyPr/>
                    <a:lstStyle/>
                    <a:p>
                      <a:r>
                        <a:rPr lang="en-US" sz="1100" b="1">
                          <a:latin typeface="IBM Plex Serif Light" panose="02060403050406000203" pitchFamily="18"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a:latin typeface="IBM Plex Serif Light" panose="02060403050406000203" pitchFamily="18" charset="0"/>
                        </a:rPr>
                        <a:t>From </a:t>
                      </a:r>
                      <a:r>
                        <a:rPr lang="en-US" sz="1100" b="1" err="1">
                          <a:latin typeface="IBM Plex Serif Light" panose="02060403050406000203" pitchFamily="18" charset="0"/>
                        </a:rPr>
                        <a:t>TJBot</a:t>
                      </a:r>
                      <a:endParaRPr lang="en-US" sz="1100" b="1">
                        <a:latin typeface="IBM Plex Serif Light" panose="020604030504060002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a:latin typeface="IBM Plex Serif Light" panose="02060403050406000203" pitchFamily="18" charset="0"/>
                        </a:rPr>
                        <a:t>From </a:t>
                      </a:r>
                      <a:r>
                        <a:rPr lang="en-US" sz="1100" b="1" err="1">
                          <a:latin typeface="IBM Plex Serif Light" panose="02060403050406000203" pitchFamily="18" charset="0"/>
                        </a:rPr>
                        <a:t>MiniDoggy’s</a:t>
                      </a:r>
                      <a:r>
                        <a:rPr lang="en-US" sz="1100" b="1">
                          <a:latin typeface="IBM Plex Serif Light" panose="02060403050406000203" pitchFamily="18" charset="0"/>
                        </a:rPr>
                        <a:t> 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9313074"/>
                  </a:ext>
                </a:extLst>
              </a:tr>
              <a:tr h="0">
                <a:tc>
                  <a:txBody>
                    <a:bodyPr/>
                    <a:lstStyle/>
                    <a:p>
                      <a:r>
                        <a:rPr lang="en-US" sz="1100">
                          <a:latin typeface="IBM Plex Serif Light" panose="02060403050406000203" pitchFamily="18" charset="0"/>
                        </a:rPr>
                        <a:t>Type of connectors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latin typeface="IBM Plex Serif Light" panose="02060403050406000203" pitchFamily="18" charset="0"/>
                        </a:rPr>
                        <a:t>Female to 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latin typeface="IBM Plex Serif Light" panose="02060403050406000203" pitchFamily="18" charset="0"/>
                        </a:rPr>
                        <a:t>Male to 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3412797"/>
                  </a:ext>
                </a:extLst>
              </a:tr>
              <a:tr h="0">
                <a:tc>
                  <a:txBody>
                    <a:bodyPr/>
                    <a:lstStyle/>
                    <a:p>
                      <a:r>
                        <a:rPr lang="en-US" sz="1100">
                          <a:latin typeface="IBM Plex Serif Light" panose="02060403050406000203" pitchFamily="18" charset="0"/>
                        </a:rPr>
                        <a:t>Pin 25 - 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latin typeface="IBM Plex Serif Light" panose="02060403050406000203" pitchFamily="18" charset="0"/>
                        </a:rPr>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latin typeface="IBM Plex Serif Light" panose="02060403050406000203" pitchFamily="18" charset="0"/>
                        </a:rPr>
                        <a:t>Violet to Brown (Ground)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9482667"/>
                  </a:ext>
                </a:extLst>
              </a:tr>
              <a:tr h="0">
                <a:tc>
                  <a:txBody>
                    <a:bodyPr/>
                    <a:lstStyle/>
                    <a:p>
                      <a:r>
                        <a:rPr lang="en-US" sz="1100">
                          <a:latin typeface="IBM Plex Serif Light" panose="02060403050406000203" pitchFamily="18" charset="0"/>
                        </a:rPr>
                        <a:t>Pin 4 - 5V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latin typeface="IBM Plex Serif Light" panose="02060403050406000203" pitchFamily="18" charset="0"/>
                        </a:rPr>
                        <a:t>White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latin typeface="IBM Plex Serif Light" panose="02060403050406000203" pitchFamily="18" charset="0"/>
                        </a:rPr>
                        <a:t>Red to Red (5V)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3975009"/>
                  </a:ext>
                </a:extLst>
              </a:tr>
              <a:tr h="0">
                <a:tc>
                  <a:txBody>
                    <a:bodyPr/>
                    <a:lstStyle/>
                    <a:p>
                      <a:r>
                        <a:rPr lang="pt-BR" sz="1100">
                          <a:latin typeface="IBM Plex Serif Light" panose="02060403050406000203" pitchFamily="18" charset="0"/>
                        </a:rPr>
                        <a:t>Pin 24 - GPIO 08 - Data servo motor (tail)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latin typeface="IBM Plex Serif Light" panose="02060403050406000203" pitchFamily="18" charset="0"/>
                        </a:rPr>
                        <a:t>Black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latin typeface="IBM Plex Serif Light" panose="02060403050406000203" pitchFamily="18" charset="0"/>
                        </a:rPr>
                        <a:t>Yellow to Orange (Data servo motor)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2660514"/>
                  </a:ext>
                </a:extLst>
              </a:tr>
            </a:tbl>
          </a:graphicData>
        </a:graphic>
      </p:graphicFrame>
      <p:sp>
        <p:nvSpPr>
          <p:cNvPr id="6" name="Rectangle 5">
            <a:extLst>
              <a:ext uri="{FF2B5EF4-FFF2-40B4-BE49-F238E27FC236}">
                <a16:creationId xmlns:a16="http://schemas.microsoft.com/office/drawing/2014/main" id="{2D9F0764-A8BD-47B0-B52F-DE3E47C13223}"/>
              </a:ext>
            </a:extLst>
          </p:cNvPr>
          <p:cNvSpPr/>
          <p:nvPr/>
        </p:nvSpPr>
        <p:spPr>
          <a:xfrm>
            <a:off x="6556471" y="5729042"/>
            <a:ext cx="1647811" cy="461665"/>
          </a:xfrm>
          <a:prstGeom prst="rect">
            <a:avLst/>
          </a:prstGeom>
        </p:spPr>
        <p:txBody>
          <a:bodyPr vert="horz" lIns="91440" tIns="45720" rIns="91440" bIns="45720" rtlCol="0">
            <a:noAutofit/>
          </a:bodyPr>
          <a:lstStyle/>
          <a:p>
            <a:pPr algn="r">
              <a:spcBef>
                <a:spcPts val="1000"/>
              </a:spcBef>
              <a:buClr>
                <a:srgbClr val="0064FF"/>
              </a:buClr>
            </a:pPr>
            <a:r>
              <a:rPr lang="en-GB" sz="1200">
                <a:latin typeface="IBM Plex Sans Light" charset="0"/>
              </a:rPr>
              <a:t>insert tongue and enjoy your MiniDoggy</a:t>
            </a:r>
            <a:endParaRPr lang="en-US" sz="1200">
              <a:latin typeface="IBM Plex Sans Light" charset="0"/>
            </a:endParaRPr>
          </a:p>
        </p:txBody>
      </p:sp>
      <p:pic>
        <p:nvPicPr>
          <p:cNvPr id="9" name="Picture 8" descr="A picture containing indoor, table, sitting, wall&#10;&#10;Description generated with very high confidence">
            <a:extLst>
              <a:ext uri="{FF2B5EF4-FFF2-40B4-BE49-F238E27FC236}">
                <a16:creationId xmlns:a16="http://schemas.microsoft.com/office/drawing/2014/main" id="{1552A07F-346C-45F1-88F1-582773858C72}"/>
              </a:ext>
            </a:extLst>
          </p:cNvPr>
          <p:cNvPicPr>
            <a:picLocks noChangeAspect="1"/>
          </p:cNvPicPr>
          <p:nvPr/>
        </p:nvPicPr>
        <p:blipFill>
          <a:blip r:embed="rId4"/>
          <a:stretch>
            <a:fillRect/>
          </a:stretch>
        </p:blipFill>
        <p:spPr>
          <a:xfrm>
            <a:off x="8314345" y="3540861"/>
            <a:ext cx="3416907" cy="2649846"/>
          </a:xfrm>
          <a:prstGeom prst="rect">
            <a:avLst/>
          </a:prstGeom>
        </p:spPr>
      </p:pic>
      <p:sp>
        <p:nvSpPr>
          <p:cNvPr id="27" name="Rectangle 26">
            <a:extLst>
              <a:ext uri="{FF2B5EF4-FFF2-40B4-BE49-F238E27FC236}">
                <a16:creationId xmlns:a16="http://schemas.microsoft.com/office/drawing/2014/main" id="{D5A02ED8-CAD7-431C-977F-755F2781B994}"/>
              </a:ext>
            </a:extLst>
          </p:cNvPr>
          <p:cNvSpPr/>
          <p:nvPr/>
        </p:nvSpPr>
        <p:spPr>
          <a:xfrm>
            <a:off x="8097157" y="1722670"/>
            <a:ext cx="3964213" cy="367847"/>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Build tail (version #1). Get Servo arm and tape tail to it.</a:t>
            </a:r>
          </a:p>
        </p:txBody>
      </p:sp>
      <p:pic>
        <p:nvPicPr>
          <p:cNvPr id="30" name="Picture 29" descr="A close up of a logo&#10;&#10;Description generated with high confidence">
            <a:extLst>
              <a:ext uri="{FF2B5EF4-FFF2-40B4-BE49-F238E27FC236}">
                <a16:creationId xmlns:a16="http://schemas.microsoft.com/office/drawing/2014/main" id="{351883DE-A4EA-478A-8716-1C9A84205471}"/>
              </a:ext>
            </a:extLst>
          </p:cNvPr>
          <p:cNvPicPr>
            <a:picLocks noChangeAspect="1"/>
          </p:cNvPicPr>
          <p:nvPr/>
        </p:nvPicPr>
        <p:blipFill>
          <a:blip r:embed="rId5"/>
          <a:stretch>
            <a:fillRect/>
          </a:stretch>
        </p:blipFill>
        <p:spPr>
          <a:xfrm>
            <a:off x="7966527" y="2050136"/>
            <a:ext cx="4094843" cy="1346440"/>
          </a:xfrm>
          <a:prstGeom prst="rect">
            <a:avLst/>
          </a:prstGeom>
        </p:spPr>
      </p:pic>
      <p:pic>
        <p:nvPicPr>
          <p:cNvPr id="31" name="Picture 30" descr="A picture containing tableware&#10;&#10;Description generated with high confidence">
            <a:extLst>
              <a:ext uri="{FF2B5EF4-FFF2-40B4-BE49-F238E27FC236}">
                <a16:creationId xmlns:a16="http://schemas.microsoft.com/office/drawing/2014/main" id="{2C94B673-1846-4025-8D9A-EA8D988C2167}"/>
              </a:ext>
            </a:extLst>
          </p:cNvPr>
          <p:cNvPicPr>
            <a:picLocks noChangeAspect="1"/>
          </p:cNvPicPr>
          <p:nvPr/>
        </p:nvPicPr>
        <p:blipFill>
          <a:blip r:embed="rId6"/>
          <a:stretch>
            <a:fillRect/>
          </a:stretch>
        </p:blipFill>
        <p:spPr>
          <a:xfrm>
            <a:off x="460748" y="3894011"/>
            <a:ext cx="3542540" cy="1612347"/>
          </a:xfrm>
          <a:prstGeom prst="rect">
            <a:avLst/>
          </a:prstGeom>
        </p:spPr>
      </p:pic>
      <p:sp>
        <p:nvSpPr>
          <p:cNvPr id="32" name="Rectangle 31">
            <a:extLst>
              <a:ext uri="{FF2B5EF4-FFF2-40B4-BE49-F238E27FC236}">
                <a16:creationId xmlns:a16="http://schemas.microsoft.com/office/drawing/2014/main" id="{351AE476-D2DC-4BA6-95E3-9A52BEC7F8DB}"/>
              </a:ext>
            </a:extLst>
          </p:cNvPr>
          <p:cNvSpPr/>
          <p:nvPr/>
        </p:nvSpPr>
        <p:spPr>
          <a:xfrm>
            <a:off x="4046088" y="3869568"/>
            <a:ext cx="3453396" cy="830997"/>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Build tail (version #2). Tail is a personality trait. Use your imagination and try different tails. In the following photo, I wrapped tail starting from servo arm to tail’s end creating a rotation effect that I like.</a:t>
            </a:r>
          </a:p>
        </p:txBody>
      </p:sp>
    </p:spTree>
    <p:extLst>
      <p:ext uri="{BB962C8B-B14F-4D97-AF65-F5344CB8AC3E}">
        <p14:creationId xmlns:p14="http://schemas.microsoft.com/office/powerpoint/2010/main" val="183163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Instruction: </a:t>
            </a:r>
            <a:r>
              <a:rPr lang="en-US">
                <a:solidFill>
                  <a:prstClr val="black"/>
                </a:solidFill>
              </a:rPr>
              <a:t>Setup and test Doggy</a:t>
            </a:r>
            <a:endParaRPr lang="en-US"/>
          </a:p>
        </p:txBody>
      </p:sp>
      <p:sp>
        <p:nvSpPr>
          <p:cNvPr id="3" name="Content Placeholder 2"/>
          <p:cNvSpPr>
            <a:spLocks noGrp="1"/>
          </p:cNvSpPr>
          <p:nvPr>
            <p:ph idx="1"/>
          </p:nvPr>
        </p:nvSpPr>
        <p:spPr>
          <a:xfrm>
            <a:off x="482066" y="1716928"/>
            <a:ext cx="6746508" cy="4164108"/>
          </a:xfrm>
        </p:spPr>
        <p:txBody>
          <a:bodyPr>
            <a:normAutofit/>
          </a:bodyPr>
          <a:lstStyle/>
          <a:p>
            <a:pPr marL="0" indent="0">
              <a:buNone/>
            </a:pPr>
            <a:r>
              <a:rPr lang="en-GB" sz="1800"/>
              <a:t>First of all, if you never setup Node-Red environment on </a:t>
            </a:r>
            <a:r>
              <a:rPr lang="en-GB" sz="1800" err="1"/>
              <a:t>TJbot</a:t>
            </a:r>
            <a:r>
              <a:rPr lang="en-GB" sz="1800"/>
              <a:t>, follow </a:t>
            </a:r>
            <a:r>
              <a:rPr lang="en-GB" sz="1800" err="1">
                <a:hlinkClick r:id="rId2"/>
              </a:rPr>
              <a:t>JCBisson</a:t>
            </a:r>
            <a:r>
              <a:rPr lang="en-GB" sz="1800">
                <a:hlinkClick r:id="rId2"/>
              </a:rPr>
              <a:t> Node-Red nodes for TJBot - setup instructions</a:t>
            </a:r>
            <a:r>
              <a:rPr lang="en-GB" sz="1800"/>
              <a:t>.</a:t>
            </a:r>
          </a:p>
          <a:p>
            <a:pPr marL="0" indent="0">
              <a:buNone/>
            </a:pPr>
            <a:r>
              <a:rPr lang="en-GB" sz="1800" b="1"/>
              <a:t>Everything ok? Excellent! </a:t>
            </a:r>
            <a:r>
              <a:rPr lang="en-GB" sz="1800"/>
              <a:t>You can already follow </a:t>
            </a:r>
            <a:r>
              <a:rPr lang="en-GB" sz="1800">
                <a:hlinkClick r:id="rId3"/>
              </a:rPr>
              <a:t>other TJBot labs</a:t>
            </a:r>
            <a:r>
              <a:rPr lang="en-GB" sz="1800"/>
              <a:t> provided in TJBot Playbook GitHub space!</a:t>
            </a:r>
          </a:p>
          <a:p>
            <a:pPr marL="0" indent="0">
              <a:buNone/>
            </a:pPr>
            <a:r>
              <a:rPr lang="en-GB" sz="1800"/>
              <a:t>But... </a:t>
            </a:r>
            <a:r>
              <a:rPr lang="en-GB" sz="1800" b="1"/>
              <a:t>we want a Doggy</a:t>
            </a:r>
            <a:r>
              <a:rPr lang="en-GB" sz="1800"/>
              <a:t>!!!</a:t>
            </a:r>
          </a:p>
          <a:p>
            <a:pPr marL="0" indent="0">
              <a:buNone/>
            </a:pPr>
            <a:r>
              <a:rPr lang="en-GB" sz="1800"/>
              <a:t>Before let it run through digital fields, we have to test its features and tune up some little things.</a:t>
            </a:r>
          </a:p>
          <a:p>
            <a:pPr marL="0" indent="0">
              <a:buNone/>
            </a:pPr>
            <a:r>
              <a:rPr lang="en-GB" sz="1800"/>
              <a:t>Apply the following setup instructions to your version:</a:t>
            </a:r>
          </a:p>
          <a:p>
            <a:r>
              <a:rPr lang="en-GB" sz="1800"/>
              <a:t>Setup and Test Doggy </a:t>
            </a:r>
            <a:r>
              <a:rPr lang="en-GB" sz="1800" err="1"/>
              <a:t>superdog</a:t>
            </a:r>
            <a:r>
              <a:rPr lang="en-GB" sz="1800"/>
              <a:t> vision (HC-SR04)</a:t>
            </a:r>
          </a:p>
          <a:p>
            <a:r>
              <a:rPr lang="en-GB" sz="1800"/>
              <a:t>Setup and Test Doggy tail (SG-90)</a:t>
            </a:r>
          </a:p>
          <a:p>
            <a:r>
              <a:rPr lang="en-GB" sz="1800"/>
              <a:t>Setup and Test Doggy front legs (SG-90)</a:t>
            </a:r>
          </a:p>
          <a:p>
            <a:pPr marL="0" indent="0">
              <a:buNone/>
            </a:pPr>
            <a:endParaRPr lang="en-GB" sz="1800"/>
          </a:p>
          <a:p>
            <a:endParaRPr lang="en-GB" sz="1800"/>
          </a:p>
        </p:txBody>
      </p:sp>
      <p:sp>
        <p:nvSpPr>
          <p:cNvPr id="4" name="Slide Number Placeholder 3"/>
          <p:cNvSpPr>
            <a:spLocks noGrp="1"/>
          </p:cNvSpPr>
          <p:nvPr>
            <p:ph type="sldNum" sz="quarter" idx="4"/>
          </p:nvPr>
        </p:nvSpPr>
        <p:spPr/>
        <p:txBody>
          <a:bodyPr/>
          <a:lstStyle/>
          <a:p>
            <a:fld id="{DCC1C4A4-046B-3E4F-A1E5-DD3794234026}" type="slidenum">
              <a:rPr lang="en-US" smtClean="0"/>
              <a:pPr/>
              <a:t>21</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4" action="ppaction://hlinksldjump"/>
              </a:rPr>
              <a:t>Agenda</a:t>
            </a:r>
            <a:endParaRPr lang="en-US"/>
          </a:p>
        </p:txBody>
      </p:sp>
      <p:pic>
        <p:nvPicPr>
          <p:cNvPr id="5" name="Picture 4">
            <a:extLst>
              <a:ext uri="{FF2B5EF4-FFF2-40B4-BE49-F238E27FC236}">
                <a16:creationId xmlns:a16="http://schemas.microsoft.com/office/drawing/2014/main" id="{AE2563E7-5337-46A7-BAC5-42C2616A4CCB}"/>
              </a:ext>
            </a:extLst>
          </p:cNvPr>
          <p:cNvPicPr>
            <a:picLocks noChangeAspect="1"/>
          </p:cNvPicPr>
          <p:nvPr/>
        </p:nvPicPr>
        <p:blipFill>
          <a:blip r:embed="rId5"/>
          <a:stretch>
            <a:fillRect/>
          </a:stretch>
        </p:blipFill>
        <p:spPr>
          <a:xfrm>
            <a:off x="7873465" y="1127172"/>
            <a:ext cx="4187905" cy="3242653"/>
          </a:xfrm>
          <a:prstGeom prst="rect">
            <a:avLst/>
          </a:prstGeom>
        </p:spPr>
      </p:pic>
      <p:pic>
        <p:nvPicPr>
          <p:cNvPr id="8" name="Picture 7">
            <a:extLst>
              <a:ext uri="{FF2B5EF4-FFF2-40B4-BE49-F238E27FC236}">
                <a16:creationId xmlns:a16="http://schemas.microsoft.com/office/drawing/2014/main" id="{78DBB91D-E063-4198-B4C0-2BF2DA4C38A1}"/>
              </a:ext>
            </a:extLst>
          </p:cNvPr>
          <p:cNvPicPr>
            <a:picLocks noChangeAspect="1"/>
          </p:cNvPicPr>
          <p:nvPr/>
        </p:nvPicPr>
        <p:blipFill>
          <a:blip r:embed="rId6"/>
          <a:stretch>
            <a:fillRect/>
          </a:stretch>
        </p:blipFill>
        <p:spPr>
          <a:xfrm>
            <a:off x="6704798" y="4424940"/>
            <a:ext cx="4114800" cy="2314575"/>
          </a:xfrm>
          <a:prstGeom prst="rect">
            <a:avLst/>
          </a:prstGeom>
        </p:spPr>
      </p:pic>
      <p:sp>
        <p:nvSpPr>
          <p:cNvPr id="15" name="Rectangle 14">
            <a:extLst>
              <a:ext uri="{FF2B5EF4-FFF2-40B4-BE49-F238E27FC236}">
                <a16:creationId xmlns:a16="http://schemas.microsoft.com/office/drawing/2014/main" id="{361970B7-640C-4F71-95E6-80FD79B5C206}"/>
              </a:ext>
            </a:extLst>
          </p:cNvPr>
          <p:cNvSpPr/>
          <p:nvPr/>
        </p:nvSpPr>
        <p:spPr>
          <a:xfrm>
            <a:off x="838199" y="107691"/>
            <a:ext cx="3842658" cy="369332"/>
          </a:xfrm>
          <a:prstGeom prst="rect">
            <a:avLst/>
          </a:prstGeom>
        </p:spPr>
        <p:txBody>
          <a:bodyPr wrap="square">
            <a:spAutoFit/>
          </a:bodyPr>
          <a:lstStyle/>
          <a:p>
            <a:r>
              <a:rPr lang="en-US" i="1"/>
              <a:t>Instruction: Setup and test Doggy - 8</a:t>
            </a:r>
          </a:p>
        </p:txBody>
      </p:sp>
    </p:spTree>
    <p:extLst>
      <p:ext uri="{BB962C8B-B14F-4D97-AF65-F5344CB8AC3E}">
        <p14:creationId xmlns:p14="http://schemas.microsoft.com/office/powerpoint/2010/main" val="2768914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Instruction: </a:t>
            </a:r>
            <a:r>
              <a:rPr lang="en-GB">
                <a:solidFill>
                  <a:prstClr val="black"/>
                </a:solidFill>
              </a:rPr>
              <a:t>Setup and Test Doggy </a:t>
            </a:r>
            <a:r>
              <a:rPr lang="en-GB" err="1">
                <a:solidFill>
                  <a:prstClr val="black"/>
                </a:solidFill>
              </a:rPr>
              <a:t>superdog</a:t>
            </a:r>
            <a:r>
              <a:rPr lang="en-GB">
                <a:solidFill>
                  <a:prstClr val="black"/>
                </a:solidFill>
              </a:rPr>
              <a:t> vision (HC-SR04)</a:t>
            </a:r>
            <a:endParaRPr lang="en-US"/>
          </a:p>
        </p:txBody>
      </p:sp>
      <p:sp>
        <p:nvSpPr>
          <p:cNvPr id="3" name="Content Placeholder 2"/>
          <p:cNvSpPr>
            <a:spLocks noGrp="1"/>
          </p:cNvSpPr>
          <p:nvPr>
            <p:ph idx="1"/>
          </p:nvPr>
        </p:nvSpPr>
        <p:spPr>
          <a:xfrm>
            <a:off x="482065" y="1716928"/>
            <a:ext cx="8507931" cy="996307"/>
          </a:xfrm>
        </p:spPr>
        <p:txBody>
          <a:bodyPr>
            <a:noAutofit/>
          </a:bodyPr>
          <a:lstStyle/>
          <a:p>
            <a:pPr marL="0" indent="0">
              <a:buNone/>
            </a:pPr>
            <a:r>
              <a:rPr lang="en-GB" sz="1400"/>
              <a:t>Doggy is a </a:t>
            </a:r>
            <a:r>
              <a:rPr lang="en-GB" sz="1400" err="1"/>
              <a:t>superdog</a:t>
            </a:r>
            <a:r>
              <a:rPr lang="en-GB" sz="1400"/>
              <a:t>! It has a supervision powered by a very easy to use sensor named HC-SR04. This is a ultrasonic sonar. It emits a sound that travels through the air. If there is an object on its path, the sound will bounce back to the sensor that evaluate travel time to calculate how far is the object. HC-SR04 is able to detect object from 2cm to 400cm (1” to 13 feet). Using HC-SR04 in Node-Red is very easy!</a:t>
            </a:r>
          </a:p>
        </p:txBody>
      </p:sp>
      <p:sp>
        <p:nvSpPr>
          <p:cNvPr id="4" name="Slide Number Placeholder 3"/>
          <p:cNvSpPr>
            <a:spLocks noGrp="1"/>
          </p:cNvSpPr>
          <p:nvPr>
            <p:ph type="sldNum" sz="quarter" idx="4"/>
          </p:nvPr>
        </p:nvSpPr>
        <p:spPr/>
        <p:txBody>
          <a:bodyPr/>
          <a:lstStyle/>
          <a:p>
            <a:fld id="{DCC1C4A4-046B-3E4F-A1E5-DD3794234026}" type="slidenum">
              <a:rPr lang="en-US" smtClean="0"/>
              <a:pPr/>
              <a:t>22</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304800" y="6008619"/>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6" name="Rectangle 5">
            <a:extLst>
              <a:ext uri="{FF2B5EF4-FFF2-40B4-BE49-F238E27FC236}">
                <a16:creationId xmlns:a16="http://schemas.microsoft.com/office/drawing/2014/main" id="{70B61CEA-81F9-4449-A4C4-51D698011DA0}"/>
              </a:ext>
            </a:extLst>
          </p:cNvPr>
          <p:cNvSpPr/>
          <p:nvPr/>
        </p:nvSpPr>
        <p:spPr>
          <a:xfrm>
            <a:off x="7577288" y="0"/>
            <a:ext cx="4594528" cy="307777"/>
          </a:xfrm>
          <a:prstGeom prst="rect">
            <a:avLst/>
          </a:prstGeom>
        </p:spPr>
        <p:txBody>
          <a:bodyPr wrap="none">
            <a:spAutoFit/>
          </a:bodyPr>
          <a:lstStyle/>
          <a:p>
            <a:r>
              <a:rPr lang="en-GB" sz="1400" i="1">
                <a:latin typeface="IBM Plex Sans Light" panose="020B0403050203000203" pitchFamily="34" charset="0"/>
              </a:rPr>
              <a:t>Apply to: Doggy Basic, Doggy Standard, Doggy Premium</a:t>
            </a:r>
            <a:endParaRPr lang="en-US" sz="1400" i="1">
              <a:latin typeface="IBM Plex Sans Light" panose="020B0403050203000203" pitchFamily="34" charset="0"/>
            </a:endParaRPr>
          </a:p>
        </p:txBody>
      </p:sp>
      <p:sp>
        <p:nvSpPr>
          <p:cNvPr id="9" name="Rectangle 8">
            <a:extLst>
              <a:ext uri="{FF2B5EF4-FFF2-40B4-BE49-F238E27FC236}">
                <a16:creationId xmlns:a16="http://schemas.microsoft.com/office/drawing/2014/main" id="{E1B96557-BA62-4AAA-B5CE-241C618246B7}"/>
              </a:ext>
            </a:extLst>
          </p:cNvPr>
          <p:cNvSpPr/>
          <p:nvPr/>
        </p:nvSpPr>
        <p:spPr>
          <a:xfrm>
            <a:off x="838199" y="107691"/>
            <a:ext cx="5158340" cy="369332"/>
          </a:xfrm>
          <a:prstGeom prst="rect">
            <a:avLst/>
          </a:prstGeom>
        </p:spPr>
        <p:txBody>
          <a:bodyPr wrap="square">
            <a:spAutoFit/>
          </a:bodyPr>
          <a:lstStyle/>
          <a:p>
            <a:r>
              <a:rPr lang="en-US" i="1"/>
              <a:t>Instruction: Setup and test Doggy vision – 9a</a:t>
            </a:r>
          </a:p>
        </p:txBody>
      </p:sp>
      <p:pic>
        <p:nvPicPr>
          <p:cNvPr id="7" name="Picture 6">
            <a:extLst>
              <a:ext uri="{FF2B5EF4-FFF2-40B4-BE49-F238E27FC236}">
                <a16:creationId xmlns:a16="http://schemas.microsoft.com/office/drawing/2014/main" id="{8A1A0E05-85D9-44B6-B519-8680033F8BFE}"/>
              </a:ext>
            </a:extLst>
          </p:cNvPr>
          <p:cNvPicPr>
            <a:picLocks noChangeAspect="1"/>
          </p:cNvPicPr>
          <p:nvPr/>
        </p:nvPicPr>
        <p:blipFill>
          <a:blip r:embed="rId3"/>
          <a:stretch>
            <a:fillRect/>
          </a:stretch>
        </p:blipFill>
        <p:spPr>
          <a:xfrm>
            <a:off x="9074071" y="1183007"/>
            <a:ext cx="2987299" cy="1530229"/>
          </a:xfrm>
          <a:prstGeom prst="rect">
            <a:avLst/>
          </a:prstGeom>
        </p:spPr>
      </p:pic>
      <p:pic>
        <p:nvPicPr>
          <p:cNvPr id="11" name="Picture 10" descr="A screen shot of a smart phone&#10;&#10;Description generated with very high confidence">
            <a:extLst>
              <a:ext uri="{FF2B5EF4-FFF2-40B4-BE49-F238E27FC236}">
                <a16:creationId xmlns:a16="http://schemas.microsoft.com/office/drawing/2014/main" id="{6BD2D0B3-401B-4C91-938E-4ABE935EFE47}"/>
              </a:ext>
            </a:extLst>
          </p:cNvPr>
          <p:cNvPicPr>
            <a:picLocks noChangeAspect="1"/>
          </p:cNvPicPr>
          <p:nvPr/>
        </p:nvPicPr>
        <p:blipFill>
          <a:blip r:embed="rId4"/>
          <a:stretch>
            <a:fillRect/>
          </a:stretch>
        </p:blipFill>
        <p:spPr>
          <a:xfrm>
            <a:off x="4086839" y="3312353"/>
            <a:ext cx="1883263" cy="3488068"/>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33773252-1D0C-4E88-934D-CBD7C913FA29}"/>
              </a:ext>
            </a:extLst>
          </p:cNvPr>
          <p:cNvPicPr>
            <a:picLocks noChangeAspect="1"/>
          </p:cNvPicPr>
          <p:nvPr/>
        </p:nvPicPr>
        <p:blipFill>
          <a:blip r:embed="rId5"/>
          <a:stretch>
            <a:fillRect/>
          </a:stretch>
        </p:blipFill>
        <p:spPr>
          <a:xfrm>
            <a:off x="6116021" y="4629644"/>
            <a:ext cx="6075979" cy="2218902"/>
          </a:xfrm>
          <a:prstGeom prst="rect">
            <a:avLst/>
          </a:prstGeom>
        </p:spPr>
      </p:pic>
      <p:sp>
        <p:nvSpPr>
          <p:cNvPr id="16" name="Rectangle 15">
            <a:extLst>
              <a:ext uri="{FF2B5EF4-FFF2-40B4-BE49-F238E27FC236}">
                <a16:creationId xmlns:a16="http://schemas.microsoft.com/office/drawing/2014/main" id="{B1B7755C-35D7-415A-A79C-C5628AB05651}"/>
              </a:ext>
            </a:extLst>
          </p:cNvPr>
          <p:cNvSpPr/>
          <p:nvPr/>
        </p:nvSpPr>
        <p:spPr>
          <a:xfrm>
            <a:off x="482065" y="3311089"/>
            <a:ext cx="3743426" cy="2544286"/>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point your browser to Node-Red URL - </a:t>
            </a:r>
            <a:r>
              <a:rPr lang="en-GB" sz="1400">
                <a:solidFill>
                  <a:prstClr val="black"/>
                </a:solidFill>
                <a:latin typeface="IBM Plex Sans Light" charset="0"/>
                <a:hlinkClick r:id="rId6">
                  <a:extLst>
                    <a:ext uri="{A12FA001-AC4F-418D-AE19-62706E023703}">
                      <ahyp:hlinkClr xmlns:ahyp="http://schemas.microsoft.com/office/drawing/2018/hyperlinkcolor" val="tx"/>
                    </a:ext>
                  </a:extLst>
                </a:hlinkClick>
              </a:rPr>
              <a:t>http://«TJBot_ip_address»:1880</a:t>
            </a:r>
            <a:r>
              <a:rPr lang="en-GB" sz="1400">
                <a:solidFill>
                  <a:prstClr val="black"/>
                </a:solidFill>
                <a:latin typeface="IBM Plex Sans Light" charset="0"/>
              </a:rPr>
              <a:t> and  verify that TJBot and Node-red are fully functional</a:t>
            </a:r>
          </a:p>
          <a:p>
            <a:pPr marL="228600" lvl="0" indent="-228600">
              <a:spcBef>
                <a:spcPts val="1000"/>
              </a:spcBef>
              <a:buClr>
                <a:srgbClr val="0064FF"/>
              </a:buClr>
              <a:buFont typeface="Arial"/>
              <a:buChar char="•"/>
            </a:pPr>
            <a:r>
              <a:rPr lang="en-GB" sz="1400">
                <a:solidFill>
                  <a:prstClr val="black"/>
                </a:solidFill>
                <a:latin typeface="IBM Plex Sans Light" charset="0"/>
              </a:rPr>
              <a:t>install node-red-node-</a:t>
            </a:r>
            <a:r>
              <a:rPr lang="en-GB" sz="1400" err="1">
                <a:solidFill>
                  <a:prstClr val="black"/>
                </a:solidFill>
                <a:latin typeface="IBM Plex Sans Light" charset="0"/>
              </a:rPr>
              <a:t>pisrf</a:t>
            </a:r>
            <a:r>
              <a:rPr lang="en-GB" sz="1400">
                <a:solidFill>
                  <a:prstClr val="black"/>
                </a:solidFill>
                <a:latin typeface="IBM Plex Sans Light" charset="0"/>
              </a:rPr>
              <a:t> node to manage HC-SR04 and </a:t>
            </a:r>
            <a:r>
              <a:rPr lang="en-GB" sz="1400" err="1">
                <a:solidFill>
                  <a:prstClr val="black"/>
                </a:solidFill>
                <a:latin typeface="IBM Plex Sans Light" charset="0"/>
              </a:rPr>
              <a:t>superdog</a:t>
            </a:r>
            <a:r>
              <a:rPr lang="en-GB" sz="1400">
                <a:solidFill>
                  <a:prstClr val="black"/>
                </a:solidFill>
                <a:latin typeface="IBM Plex Sans Light" charset="0"/>
              </a:rPr>
              <a:t> vision.</a:t>
            </a:r>
          </a:p>
          <a:p>
            <a:pPr marL="228600" lvl="0" indent="-228600">
              <a:spcBef>
                <a:spcPts val="1000"/>
              </a:spcBef>
              <a:buClr>
                <a:srgbClr val="0064FF"/>
              </a:buClr>
              <a:buFont typeface="Arial"/>
              <a:buChar char="•"/>
            </a:pPr>
            <a:r>
              <a:rPr lang="en-GB" sz="1400">
                <a:solidFill>
                  <a:prstClr val="black"/>
                </a:solidFill>
                <a:latin typeface="IBM Plex Sans Light" charset="0"/>
              </a:rPr>
              <a:t>        open Node-Red Dashboard.</a:t>
            </a:r>
          </a:p>
          <a:p>
            <a:pPr marL="228600" lvl="0" indent="-228600">
              <a:spcBef>
                <a:spcPts val="1000"/>
              </a:spcBef>
              <a:buClr>
                <a:srgbClr val="0064FF"/>
              </a:buClr>
              <a:buFont typeface="Arial"/>
              <a:buChar char="•"/>
            </a:pPr>
            <a:r>
              <a:rPr lang="en-GB" sz="1400">
                <a:solidFill>
                  <a:prstClr val="black"/>
                </a:solidFill>
                <a:latin typeface="IBM Plex Sans Light" charset="0"/>
              </a:rPr>
              <a:t>        click on Menu</a:t>
            </a:r>
          </a:p>
          <a:p>
            <a:pPr marL="228600" lvl="0" indent="-228600">
              <a:spcBef>
                <a:spcPts val="1000"/>
              </a:spcBef>
              <a:buClr>
                <a:srgbClr val="0064FF"/>
              </a:buClr>
              <a:buFont typeface="Arial"/>
              <a:buChar char="•"/>
            </a:pPr>
            <a:r>
              <a:rPr lang="en-GB" sz="1400">
                <a:solidFill>
                  <a:prstClr val="black"/>
                </a:solidFill>
                <a:latin typeface="IBM Plex Sans Light" charset="0"/>
              </a:rPr>
              <a:t>        select MANAGE PALETTE</a:t>
            </a:r>
          </a:p>
        </p:txBody>
      </p:sp>
      <p:sp>
        <p:nvSpPr>
          <p:cNvPr id="18" name="Rectangle 17">
            <a:extLst>
              <a:ext uri="{FF2B5EF4-FFF2-40B4-BE49-F238E27FC236}">
                <a16:creationId xmlns:a16="http://schemas.microsoft.com/office/drawing/2014/main" id="{19CA6C32-65DB-4B8A-BC2C-57B532211F29}"/>
              </a:ext>
            </a:extLst>
          </p:cNvPr>
          <p:cNvSpPr/>
          <p:nvPr/>
        </p:nvSpPr>
        <p:spPr>
          <a:xfrm>
            <a:off x="6574055" y="3290816"/>
            <a:ext cx="5135880" cy="1338828"/>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choose INSTALL tab</a:t>
            </a:r>
          </a:p>
          <a:p>
            <a:pPr marL="228600" lvl="0" indent="-228600">
              <a:spcBef>
                <a:spcPts val="1000"/>
              </a:spcBef>
              <a:buClr>
                <a:srgbClr val="0064FF"/>
              </a:buClr>
              <a:buFont typeface="Arial"/>
              <a:buChar char="•"/>
            </a:pPr>
            <a:r>
              <a:rPr lang="en-GB" sz="1400">
                <a:solidFill>
                  <a:prstClr val="black"/>
                </a:solidFill>
                <a:latin typeface="IBM Plex Sans Light" charset="0"/>
              </a:rPr>
              <a:t>search package inserting "</a:t>
            </a:r>
            <a:r>
              <a:rPr lang="en-GB" sz="1400" err="1">
                <a:solidFill>
                  <a:prstClr val="black"/>
                </a:solidFill>
                <a:latin typeface="IBM Plex Sans Light" charset="0"/>
              </a:rPr>
              <a:t>pisrf</a:t>
            </a:r>
            <a:r>
              <a:rPr lang="en-GB" sz="1400">
                <a:solidFill>
                  <a:prstClr val="black"/>
                </a:solidFill>
                <a:latin typeface="IBM Plex Sans Light" charset="0"/>
              </a:rPr>
              <a:t>" test in search field</a:t>
            </a:r>
          </a:p>
          <a:p>
            <a:pPr marL="228600" lvl="0" indent="-228600">
              <a:spcBef>
                <a:spcPts val="1000"/>
              </a:spcBef>
              <a:buClr>
                <a:srgbClr val="0064FF"/>
              </a:buClr>
              <a:buFont typeface="Arial"/>
              <a:buChar char="•"/>
            </a:pPr>
            <a:r>
              <a:rPr lang="en-GB" sz="1400">
                <a:solidFill>
                  <a:prstClr val="black"/>
                </a:solidFill>
                <a:latin typeface="IBM Plex Sans Light" charset="0"/>
              </a:rPr>
              <a:t>push INSTALL button and wait successful installation.</a:t>
            </a:r>
          </a:p>
          <a:p>
            <a:pPr marL="228600" lvl="0" indent="-228600">
              <a:spcBef>
                <a:spcPts val="1000"/>
              </a:spcBef>
              <a:buClr>
                <a:srgbClr val="0064FF"/>
              </a:buClr>
              <a:buFont typeface="Arial"/>
              <a:buChar char="•"/>
            </a:pPr>
            <a:r>
              <a:rPr lang="en-GB" sz="1400">
                <a:solidFill>
                  <a:prstClr val="black"/>
                </a:solidFill>
                <a:latin typeface="IBM Plex Sans Light" charset="0"/>
              </a:rPr>
              <a:t>press CLOSE to return to Node-Red dashboard.</a:t>
            </a:r>
          </a:p>
        </p:txBody>
      </p:sp>
      <p:sp>
        <p:nvSpPr>
          <p:cNvPr id="8" name="Rectangle 7">
            <a:extLst>
              <a:ext uri="{FF2B5EF4-FFF2-40B4-BE49-F238E27FC236}">
                <a16:creationId xmlns:a16="http://schemas.microsoft.com/office/drawing/2014/main" id="{EF9620FC-A561-47C3-A2E8-09A0442D3902}"/>
              </a:ext>
            </a:extLst>
          </p:cNvPr>
          <p:cNvSpPr/>
          <p:nvPr/>
        </p:nvSpPr>
        <p:spPr>
          <a:xfrm>
            <a:off x="482064" y="2665628"/>
            <a:ext cx="11579305" cy="307777"/>
          </a:xfrm>
          <a:prstGeom prst="rect">
            <a:avLst/>
          </a:prstGeom>
        </p:spPr>
        <p:txBody>
          <a:bodyPr wrap="square">
            <a:spAutoFit/>
          </a:bodyPr>
          <a:lstStyle/>
          <a:p>
            <a:pPr lvl="0">
              <a:spcBef>
                <a:spcPts val="1000"/>
              </a:spcBef>
              <a:buClr>
                <a:srgbClr val="0064FF"/>
              </a:buClr>
            </a:pPr>
            <a:r>
              <a:rPr lang="en-GB" sz="1400">
                <a:solidFill>
                  <a:prstClr val="black"/>
                </a:solidFill>
                <a:latin typeface="IBM Plex Sans Light" charset="0"/>
                <a:hlinkClick r:id="rId7" action="ppaction://hlinksldjump"/>
              </a:rPr>
              <a:t>Follow wiring instructions for your Doggy version</a:t>
            </a:r>
            <a:r>
              <a:rPr lang="en-GB" sz="1400">
                <a:solidFill>
                  <a:prstClr val="black"/>
                </a:solidFill>
                <a:latin typeface="IBM Plex Sans Light" charset="0"/>
              </a:rPr>
              <a:t>. </a:t>
            </a:r>
            <a:r>
              <a:rPr lang="en-GB" sz="1400" b="1">
                <a:solidFill>
                  <a:prstClr val="black"/>
                </a:solidFill>
                <a:latin typeface="IBM Plex Sans Light" charset="0"/>
              </a:rPr>
              <a:t>Note:</a:t>
            </a:r>
            <a:r>
              <a:rPr lang="en-GB" sz="1400">
                <a:solidFill>
                  <a:prstClr val="black"/>
                </a:solidFill>
                <a:latin typeface="IBM Plex Sans Light" charset="0"/>
              </a:rPr>
              <a:t> If you've changed PINs connections, modify the example according to your layout.</a:t>
            </a:r>
          </a:p>
        </p:txBody>
      </p:sp>
    </p:spTree>
    <p:extLst>
      <p:ext uri="{BB962C8B-B14F-4D97-AF65-F5344CB8AC3E}">
        <p14:creationId xmlns:p14="http://schemas.microsoft.com/office/powerpoint/2010/main" val="1049350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Instruction: </a:t>
            </a:r>
            <a:r>
              <a:rPr lang="en-GB">
                <a:solidFill>
                  <a:prstClr val="black"/>
                </a:solidFill>
              </a:rPr>
              <a:t>Setup and Test Doggy </a:t>
            </a:r>
            <a:r>
              <a:rPr lang="en-GB" err="1">
                <a:solidFill>
                  <a:prstClr val="black"/>
                </a:solidFill>
              </a:rPr>
              <a:t>superdog</a:t>
            </a:r>
            <a:r>
              <a:rPr lang="en-GB">
                <a:solidFill>
                  <a:prstClr val="black"/>
                </a:solidFill>
              </a:rPr>
              <a:t> vision (HC-SR04)</a:t>
            </a:r>
            <a:endParaRPr lang="en-US"/>
          </a:p>
        </p:txBody>
      </p:sp>
      <p:sp>
        <p:nvSpPr>
          <p:cNvPr id="3" name="Content Placeholder 2"/>
          <p:cNvSpPr>
            <a:spLocks noGrp="1"/>
          </p:cNvSpPr>
          <p:nvPr>
            <p:ph idx="1"/>
          </p:nvPr>
        </p:nvSpPr>
        <p:spPr>
          <a:xfrm>
            <a:off x="482066" y="1716928"/>
            <a:ext cx="6486625" cy="1985159"/>
          </a:xfrm>
        </p:spPr>
        <p:txBody>
          <a:bodyPr wrap="square">
            <a:spAutoFit/>
          </a:bodyPr>
          <a:lstStyle/>
          <a:p>
            <a:pPr marL="0" indent="0">
              <a:buNone/>
            </a:pPr>
            <a:r>
              <a:rPr lang="en-GB" sz="1400">
                <a:solidFill>
                  <a:prstClr val="black"/>
                </a:solidFill>
                <a:ea typeface="+mn-ea"/>
                <a:cs typeface="+mn-cs"/>
              </a:rPr>
              <a:t>Test </a:t>
            </a:r>
            <a:r>
              <a:rPr lang="en-GB" sz="1400" err="1">
                <a:solidFill>
                  <a:prstClr val="black"/>
                </a:solidFill>
                <a:ea typeface="+mn-ea"/>
                <a:cs typeface="+mn-cs"/>
              </a:rPr>
              <a:t>superdog</a:t>
            </a:r>
            <a:r>
              <a:rPr lang="en-GB" sz="1400">
                <a:solidFill>
                  <a:prstClr val="black"/>
                </a:solidFill>
                <a:ea typeface="+mn-ea"/>
                <a:cs typeface="+mn-cs"/>
              </a:rPr>
              <a:t> vision creating the following flow using RPI-SRF and DEBUG nodes</a:t>
            </a:r>
          </a:p>
          <a:p>
            <a:r>
              <a:rPr lang="en-GB" sz="1400">
                <a:solidFill>
                  <a:prstClr val="black"/>
                </a:solidFill>
                <a:ea typeface="+mn-ea"/>
                <a:cs typeface="+mn-cs"/>
              </a:rPr>
              <a:t>drag RPI-SRF node to working area; drag DEBUG node, too. Connect RPI-SRF to DEBUG.</a:t>
            </a:r>
          </a:p>
          <a:p>
            <a:r>
              <a:rPr lang="en-GB" sz="1400">
                <a:solidFill>
                  <a:prstClr val="black"/>
                </a:solidFill>
                <a:ea typeface="+mn-ea"/>
                <a:cs typeface="+mn-cs"/>
              </a:rPr>
              <a:t>double-click RPI-SRF node and configure it as shown in picture on the right.</a:t>
            </a:r>
          </a:p>
          <a:p>
            <a:r>
              <a:rPr lang="en-GB" sz="1400">
                <a:solidFill>
                  <a:prstClr val="black"/>
                </a:solidFill>
                <a:ea typeface="+mn-ea"/>
                <a:cs typeface="+mn-cs"/>
              </a:rPr>
              <a:t>push DEPLOY button and verify that in the DEBUG area you'll get the distance (in centimetres) between Doggy's head and an obstacle.</a:t>
            </a:r>
          </a:p>
        </p:txBody>
      </p:sp>
      <p:sp>
        <p:nvSpPr>
          <p:cNvPr id="4" name="Slide Number Placeholder 3"/>
          <p:cNvSpPr>
            <a:spLocks noGrp="1"/>
          </p:cNvSpPr>
          <p:nvPr>
            <p:ph type="sldNum" sz="quarter" idx="4"/>
          </p:nvPr>
        </p:nvSpPr>
        <p:spPr/>
        <p:txBody>
          <a:bodyPr/>
          <a:lstStyle/>
          <a:p>
            <a:fld id="{DCC1C4A4-046B-3E4F-A1E5-DD3794234026}" type="slidenum">
              <a:rPr lang="en-US" smtClean="0"/>
              <a:pPr/>
              <a:t>23</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6" name="Rectangle 5">
            <a:extLst>
              <a:ext uri="{FF2B5EF4-FFF2-40B4-BE49-F238E27FC236}">
                <a16:creationId xmlns:a16="http://schemas.microsoft.com/office/drawing/2014/main" id="{70B61CEA-81F9-4449-A4C4-51D698011DA0}"/>
              </a:ext>
            </a:extLst>
          </p:cNvPr>
          <p:cNvSpPr/>
          <p:nvPr/>
        </p:nvSpPr>
        <p:spPr>
          <a:xfrm>
            <a:off x="7577288" y="0"/>
            <a:ext cx="4594528" cy="307777"/>
          </a:xfrm>
          <a:prstGeom prst="rect">
            <a:avLst/>
          </a:prstGeom>
        </p:spPr>
        <p:txBody>
          <a:bodyPr wrap="none">
            <a:spAutoFit/>
          </a:bodyPr>
          <a:lstStyle/>
          <a:p>
            <a:r>
              <a:rPr lang="en-GB" sz="1400" i="1">
                <a:latin typeface="IBM Plex Sans Light" panose="020B0403050203000203" pitchFamily="34" charset="0"/>
              </a:rPr>
              <a:t>Apply to: Doggy Basic, Doggy Standard, Doggy Premium</a:t>
            </a:r>
            <a:endParaRPr lang="en-US" sz="1400" i="1">
              <a:latin typeface="IBM Plex Sans Light" panose="020B0403050203000203" pitchFamily="34" charset="0"/>
            </a:endParaRPr>
          </a:p>
        </p:txBody>
      </p:sp>
      <p:sp>
        <p:nvSpPr>
          <p:cNvPr id="9" name="Rectangle 8">
            <a:extLst>
              <a:ext uri="{FF2B5EF4-FFF2-40B4-BE49-F238E27FC236}">
                <a16:creationId xmlns:a16="http://schemas.microsoft.com/office/drawing/2014/main" id="{E1B96557-BA62-4AAA-B5CE-241C618246B7}"/>
              </a:ext>
            </a:extLst>
          </p:cNvPr>
          <p:cNvSpPr/>
          <p:nvPr/>
        </p:nvSpPr>
        <p:spPr>
          <a:xfrm>
            <a:off x="838199" y="107691"/>
            <a:ext cx="5158340" cy="369332"/>
          </a:xfrm>
          <a:prstGeom prst="rect">
            <a:avLst/>
          </a:prstGeom>
        </p:spPr>
        <p:txBody>
          <a:bodyPr wrap="square">
            <a:spAutoFit/>
          </a:bodyPr>
          <a:lstStyle/>
          <a:p>
            <a:r>
              <a:rPr lang="en-US" i="1"/>
              <a:t>Instruction: Setup and test Doggy vision – 9b</a:t>
            </a:r>
          </a:p>
        </p:txBody>
      </p:sp>
      <p:pic>
        <p:nvPicPr>
          <p:cNvPr id="5" name="Picture 4">
            <a:extLst>
              <a:ext uri="{FF2B5EF4-FFF2-40B4-BE49-F238E27FC236}">
                <a16:creationId xmlns:a16="http://schemas.microsoft.com/office/drawing/2014/main" id="{BAC99DA6-B395-4624-9464-D7AEBE3DDCFE}"/>
              </a:ext>
            </a:extLst>
          </p:cNvPr>
          <p:cNvPicPr>
            <a:picLocks noChangeAspect="1"/>
          </p:cNvPicPr>
          <p:nvPr/>
        </p:nvPicPr>
        <p:blipFill>
          <a:blip r:embed="rId3"/>
          <a:stretch>
            <a:fillRect/>
          </a:stretch>
        </p:blipFill>
        <p:spPr>
          <a:xfrm>
            <a:off x="7045492" y="1348416"/>
            <a:ext cx="4933950" cy="2171700"/>
          </a:xfrm>
          <a:prstGeom prst="rect">
            <a:avLst/>
          </a:prstGeom>
        </p:spPr>
      </p:pic>
      <p:pic>
        <p:nvPicPr>
          <p:cNvPr id="7" name="Picture 6">
            <a:extLst>
              <a:ext uri="{FF2B5EF4-FFF2-40B4-BE49-F238E27FC236}">
                <a16:creationId xmlns:a16="http://schemas.microsoft.com/office/drawing/2014/main" id="{286A6800-0BE2-4078-8C7A-0012F55D7BE6}"/>
              </a:ext>
            </a:extLst>
          </p:cNvPr>
          <p:cNvPicPr>
            <a:picLocks noChangeAspect="1"/>
          </p:cNvPicPr>
          <p:nvPr/>
        </p:nvPicPr>
        <p:blipFill>
          <a:blip r:embed="rId4"/>
          <a:stretch>
            <a:fillRect/>
          </a:stretch>
        </p:blipFill>
        <p:spPr>
          <a:xfrm>
            <a:off x="482066" y="3959977"/>
            <a:ext cx="6819900" cy="1619250"/>
          </a:xfrm>
          <a:prstGeom prst="rect">
            <a:avLst/>
          </a:prstGeom>
        </p:spPr>
      </p:pic>
      <p:sp>
        <p:nvSpPr>
          <p:cNvPr id="10" name="Rectangle 9">
            <a:extLst>
              <a:ext uri="{FF2B5EF4-FFF2-40B4-BE49-F238E27FC236}">
                <a16:creationId xmlns:a16="http://schemas.microsoft.com/office/drawing/2014/main" id="{C5F6BAD2-6E53-4423-8652-B541FE64B77C}"/>
              </a:ext>
            </a:extLst>
          </p:cNvPr>
          <p:cNvSpPr/>
          <p:nvPr/>
        </p:nvSpPr>
        <p:spPr>
          <a:xfrm>
            <a:off x="7892291" y="4769602"/>
            <a:ext cx="3750267" cy="646331"/>
          </a:xfrm>
          <a:prstGeom prst="rect">
            <a:avLst/>
          </a:prstGeom>
        </p:spPr>
        <p:txBody>
          <a:bodyPr wrap="square">
            <a:spAutoFit/>
          </a:bodyPr>
          <a:lstStyle/>
          <a:p>
            <a:pPr lvl="0">
              <a:spcBef>
                <a:spcPts val="1000"/>
              </a:spcBef>
              <a:buClr>
                <a:srgbClr val="0064FF"/>
              </a:buClr>
            </a:pPr>
            <a:r>
              <a:rPr lang="en-GB" b="1" i="1">
                <a:solidFill>
                  <a:prstClr val="black"/>
                </a:solidFill>
                <a:latin typeface="IBM Plex Sans Light" charset="0"/>
              </a:rPr>
              <a:t>That’s all! We’re ready to build a story with Doggy's </a:t>
            </a:r>
            <a:r>
              <a:rPr lang="en-GB" b="1" i="1" err="1">
                <a:solidFill>
                  <a:prstClr val="black"/>
                </a:solidFill>
                <a:latin typeface="IBM Plex Sans Light" charset="0"/>
              </a:rPr>
              <a:t>superdog</a:t>
            </a:r>
            <a:r>
              <a:rPr lang="en-GB" b="1" i="1">
                <a:solidFill>
                  <a:prstClr val="black"/>
                </a:solidFill>
                <a:latin typeface="IBM Plex Sans Light" charset="0"/>
              </a:rPr>
              <a:t> eyes!</a:t>
            </a:r>
          </a:p>
        </p:txBody>
      </p:sp>
    </p:spTree>
    <p:extLst>
      <p:ext uri="{BB962C8B-B14F-4D97-AF65-F5344CB8AC3E}">
        <p14:creationId xmlns:p14="http://schemas.microsoft.com/office/powerpoint/2010/main" val="283313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Instruction: </a:t>
            </a:r>
            <a:r>
              <a:rPr lang="en-GB">
                <a:solidFill>
                  <a:prstClr val="black"/>
                </a:solidFill>
              </a:rPr>
              <a:t>Setup and Test Doggy tail (SG-90)</a:t>
            </a:r>
            <a:endParaRPr lang="en-US"/>
          </a:p>
        </p:txBody>
      </p:sp>
      <p:sp>
        <p:nvSpPr>
          <p:cNvPr id="3" name="Content Placeholder 2"/>
          <p:cNvSpPr>
            <a:spLocks noGrp="1"/>
          </p:cNvSpPr>
          <p:nvPr>
            <p:ph idx="1"/>
          </p:nvPr>
        </p:nvSpPr>
        <p:spPr>
          <a:xfrm>
            <a:off x="482065" y="1716928"/>
            <a:ext cx="8507931" cy="996307"/>
          </a:xfrm>
        </p:spPr>
        <p:txBody>
          <a:bodyPr>
            <a:noAutofit/>
          </a:bodyPr>
          <a:lstStyle/>
          <a:p>
            <a:pPr marL="0" indent="0">
              <a:buNone/>
            </a:pPr>
            <a:r>
              <a:rPr lang="en-GB" sz="1400"/>
              <a:t>Doggy is a cute dog! It has tail that wags to show its happiness. A little servo motor (SG-90) moves the tail. Using SG-90 in Node-Red is very easy! </a:t>
            </a:r>
            <a:r>
              <a:rPr lang="en-GB" sz="1400">
                <a:hlinkClick r:id="rId2" action="ppaction://hlinksldjump"/>
              </a:rPr>
              <a:t>Follow wiring instructions for your Doggy version</a:t>
            </a:r>
            <a:r>
              <a:rPr lang="en-GB" sz="1400"/>
              <a:t>. </a:t>
            </a:r>
          </a:p>
          <a:p>
            <a:pPr marL="0" indent="0">
              <a:buNone/>
            </a:pPr>
            <a:r>
              <a:rPr lang="en-GB" sz="1400" b="1"/>
              <a:t>Note:</a:t>
            </a:r>
            <a:r>
              <a:rPr lang="en-GB" sz="1400"/>
              <a:t> If you've changed PINs connections, modify the example according to your layout.</a:t>
            </a:r>
          </a:p>
        </p:txBody>
      </p:sp>
      <p:sp>
        <p:nvSpPr>
          <p:cNvPr id="4" name="Slide Number Placeholder 3"/>
          <p:cNvSpPr>
            <a:spLocks noGrp="1"/>
          </p:cNvSpPr>
          <p:nvPr>
            <p:ph type="sldNum" sz="quarter" idx="4"/>
          </p:nvPr>
        </p:nvSpPr>
        <p:spPr/>
        <p:txBody>
          <a:bodyPr/>
          <a:lstStyle/>
          <a:p>
            <a:fld id="{DCC1C4A4-046B-3E4F-A1E5-DD3794234026}" type="slidenum">
              <a:rPr lang="en-US" smtClean="0"/>
              <a:pPr/>
              <a:t>24</a:t>
            </a:fld>
            <a:endParaRPr lang="en-US"/>
          </a:p>
        </p:txBody>
      </p:sp>
      <p:sp>
        <p:nvSpPr>
          <p:cNvPr id="6" name="Rectangle 5">
            <a:extLst>
              <a:ext uri="{FF2B5EF4-FFF2-40B4-BE49-F238E27FC236}">
                <a16:creationId xmlns:a16="http://schemas.microsoft.com/office/drawing/2014/main" id="{70B61CEA-81F9-4449-A4C4-51D698011DA0}"/>
              </a:ext>
            </a:extLst>
          </p:cNvPr>
          <p:cNvSpPr/>
          <p:nvPr/>
        </p:nvSpPr>
        <p:spPr>
          <a:xfrm>
            <a:off x="7577288" y="0"/>
            <a:ext cx="4389087" cy="307777"/>
          </a:xfrm>
          <a:prstGeom prst="rect">
            <a:avLst/>
          </a:prstGeom>
        </p:spPr>
        <p:txBody>
          <a:bodyPr wrap="none">
            <a:spAutoFit/>
          </a:bodyPr>
          <a:lstStyle/>
          <a:p>
            <a:r>
              <a:rPr lang="en-GB" sz="1400" i="1">
                <a:latin typeface="IBM Plex Sans Light" panose="020B0403050203000203" pitchFamily="34" charset="0"/>
              </a:rPr>
              <a:t>Apply to: MiniDoggy, Doggy Standard, Doggy Premium</a:t>
            </a:r>
            <a:endParaRPr lang="en-US" sz="1400" i="1">
              <a:latin typeface="IBM Plex Sans Light" panose="020B0403050203000203" pitchFamily="34" charset="0"/>
            </a:endParaRPr>
          </a:p>
        </p:txBody>
      </p:sp>
      <p:sp>
        <p:nvSpPr>
          <p:cNvPr id="9" name="Rectangle 8">
            <a:extLst>
              <a:ext uri="{FF2B5EF4-FFF2-40B4-BE49-F238E27FC236}">
                <a16:creationId xmlns:a16="http://schemas.microsoft.com/office/drawing/2014/main" id="{E1B96557-BA62-4AAA-B5CE-241C618246B7}"/>
              </a:ext>
            </a:extLst>
          </p:cNvPr>
          <p:cNvSpPr/>
          <p:nvPr/>
        </p:nvSpPr>
        <p:spPr>
          <a:xfrm>
            <a:off x="838199" y="107691"/>
            <a:ext cx="5158340" cy="369332"/>
          </a:xfrm>
          <a:prstGeom prst="rect">
            <a:avLst/>
          </a:prstGeom>
        </p:spPr>
        <p:txBody>
          <a:bodyPr wrap="square">
            <a:spAutoFit/>
          </a:bodyPr>
          <a:lstStyle/>
          <a:p>
            <a:r>
              <a:rPr lang="en-US" i="1"/>
              <a:t>Instruction: Setup and test Doggy tail – 10a</a:t>
            </a:r>
          </a:p>
        </p:txBody>
      </p:sp>
      <p:pic>
        <p:nvPicPr>
          <p:cNvPr id="11" name="Picture 10" descr="A screen shot of a smart phone&#10;&#10;Description generated with very high confidence">
            <a:extLst>
              <a:ext uri="{FF2B5EF4-FFF2-40B4-BE49-F238E27FC236}">
                <a16:creationId xmlns:a16="http://schemas.microsoft.com/office/drawing/2014/main" id="{6BD2D0B3-401B-4C91-938E-4ABE935EFE47}"/>
              </a:ext>
            </a:extLst>
          </p:cNvPr>
          <p:cNvPicPr>
            <a:picLocks noChangeAspect="1"/>
          </p:cNvPicPr>
          <p:nvPr/>
        </p:nvPicPr>
        <p:blipFill>
          <a:blip r:embed="rId3"/>
          <a:stretch>
            <a:fillRect/>
          </a:stretch>
        </p:blipFill>
        <p:spPr>
          <a:xfrm>
            <a:off x="4086839" y="2885610"/>
            <a:ext cx="1883263" cy="3488068"/>
          </a:xfrm>
          <a:prstGeom prst="rect">
            <a:avLst/>
          </a:prstGeom>
        </p:spPr>
      </p:pic>
      <p:sp>
        <p:nvSpPr>
          <p:cNvPr id="16" name="Rectangle 15">
            <a:extLst>
              <a:ext uri="{FF2B5EF4-FFF2-40B4-BE49-F238E27FC236}">
                <a16:creationId xmlns:a16="http://schemas.microsoft.com/office/drawing/2014/main" id="{B1B7755C-35D7-415A-A79C-C5628AB05651}"/>
              </a:ext>
            </a:extLst>
          </p:cNvPr>
          <p:cNvSpPr/>
          <p:nvPr/>
        </p:nvSpPr>
        <p:spPr>
          <a:xfrm>
            <a:off x="482065" y="2866707"/>
            <a:ext cx="3604774" cy="2544286"/>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point your browser to Node-Red URL - </a:t>
            </a:r>
            <a:r>
              <a:rPr lang="en-GB" sz="1400">
                <a:solidFill>
                  <a:prstClr val="black"/>
                </a:solidFill>
                <a:latin typeface="IBM Plex Sans Light" charset="0"/>
                <a:hlinkClick r:id="rId4">
                  <a:extLst>
                    <a:ext uri="{A12FA001-AC4F-418D-AE19-62706E023703}">
                      <ahyp:hlinkClr xmlns:ahyp="http://schemas.microsoft.com/office/drawing/2018/hyperlinkcolor" val="tx"/>
                    </a:ext>
                  </a:extLst>
                </a:hlinkClick>
              </a:rPr>
              <a:t>http://«TJBot_ip_address»:1880</a:t>
            </a:r>
            <a:r>
              <a:rPr lang="en-GB" sz="1400">
                <a:solidFill>
                  <a:prstClr val="black"/>
                </a:solidFill>
                <a:latin typeface="IBM Plex Sans Light" charset="0"/>
              </a:rPr>
              <a:t> and  verify that TJBot and Node-red are fully functional</a:t>
            </a:r>
          </a:p>
          <a:p>
            <a:pPr marL="228600" lvl="0" indent="-228600">
              <a:spcBef>
                <a:spcPts val="1000"/>
              </a:spcBef>
              <a:buClr>
                <a:srgbClr val="0064FF"/>
              </a:buClr>
              <a:buFont typeface="Arial"/>
              <a:buChar char="•"/>
            </a:pPr>
            <a:r>
              <a:rPr lang="en-GB" sz="1400">
                <a:solidFill>
                  <a:prstClr val="black"/>
                </a:solidFill>
                <a:latin typeface="IBM Plex Sans Light" charset="0"/>
              </a:rPr>
              <a:t>install node-red-node-pi-</a:t>
            </a:r>
            <a:r>
              <a:rPr lang="en-GB" sz="1400" err="1">
                <a:solidFill>
                  <a:prstClr val="black"/>
                </a:solidFill>
                <a:latin typeface="IBM Plex Sans Light" charset="0"/>
              </a:rPr>
              <a:t>gpiod</a:t>
            </a:r>
            <a:r>
              <a:rPr lang="en-GB" sz="1400">
                <a:solidFill>
                  <a:prstClr val="black"/>
                </a:solidFill>
                <a:latin typeface="IBM Plex Sans Light" charset="0"/>
              </a:rPr>
              <a:t> node to manage SG-90 servo motor.</a:t>
            </a:r>
          </a:p>
          <a:p>
            <a:pPr marL="228600" lvl="0" indent="-228600">
              <a:spcBef>
                <a:spcPts val="1000"/>
              </a:spcBef>
              <a:buClr>
                <a:srgbClr val="0064FF"/>
              </a:buClr>
              <a:buFont typeface="Arial"/>
              <a:buChar char="•"/>
            </a:pPr>
            <a:r>
              <a:rPr lang="en-GB" sz="1400">
                <a:solidFill>
                  <a:prstClr val="black"/>
                </a:solidFill>
                <a:latin typeface="IBM Plex Sans Light" charset="0"/>
              </a:rPr>
              <a:t>        open Node-Red Dashboard.</a:t>
            </a:r>
          </a:p>
          <a:p>
            <a:pPr marL="228600" lvl="0" indent="-228600">
              <a:spcBef>
                <a:spcPts val="1000"/>
              </a:spcBef>
              <a:buClr>
                <a:srgbClr val="0064FF"/>
              </a:buClr>
              <a:buFont typeface="Arial"/>
              <a:buChar char="•"/>
            </a:pPr>
            <a:r>
              <a:rPr lang="en-GB" sz="1400">
                <a:solidFill>
                  <a:prstClr val="black"/>
                </a:solidFill>
                <a:latin typeface="IBM Plex Sans Light" charset="0"/>
              </a:rPr>
              <a:t>        click on Menu</a:t>
            </a:r>
          </a:p>
          <a:p>
            <a:pPr marL="228600" lvl="0" indent="-228600">
              <a:spcBef>
                <a:spcPts val="1000"/>
              </a:spcBef>
              <a:buClr>
                <a:srgbClr val="0064FF"/>
              </a:buClr>
              <a:buFont typeface="Arial"/>
              <a:buChar char="•"/>
            </a:pPr>
            <a:r>
              <a:rPr lang="en-GB" sz="1400">
                <a:solidFill>
                  <a:prstClr val="black"/>
                </a:solidFill>
                <a:latin typeface="IBM Plex Sans Light" charset="0"/>
              </a:rPr>
              <a:t>        select MANAGE PALETTE</a:t>
            </a:r>
          </a:p>
        </p:txBody>
      </p:sp>
      <p:sp>
        <p:nvSpPr>
          <p:cNvPr id="18" name="Rectangle 17">
            <a:extLst>
              <a:ext uri="{FF2B5EF4-FFF2-40B4-BE49-F238E27FC236}">
                <a16:creationId xmlns:a16="http://schemas.microsoft.com/office/drawing/2014/main" id="{19CA6C32-65DB-4B8A-BC2C-57B532211F29}"/>
              </a:ext>
            </a:extLst>
          </p:cNvPr>
          <p:cNvSpPr/>
          <p:nvPr/>
        </p:nvSpPr>
        <p:spPr>
          <a:xfrm>
            <a:off x="6574055" y="3290816"/>
            <a:ext cx="5135880" cy="1338828"/>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choose INSTALL tab</a:t>
            </a:r>
          </a:p>
          <a:p>
            <a:pPr marL="228600" lvl="0" indent="-228600">
              <a:spcBef>
                <a:spcPts val="1000"/>
              </a:spcBef>
              <a:buClr>
                <a:srgbClr val="0064FF"/>
              </a:buClr>
              <a:buFont typeface="Arial"/>
              <a:buChar char="•"/>
            </a:pPr>
            <a:r>
              <a:rPr lang="en-GB" sz="1400">
                <a:solidFill>
                  <a:prstClr val="black"/>
                </a:solidFill>
                <a:latin typeface="IBM Plex Sans Light" charset="0"/>
              </a:rPr>
              <a:t>search package inserting "</a:t>
            </a:r>
            <a:r>
              <a:rPr lang="en-GB" sz="1400" err="1">
                <a:solidFill>
                  <a:prstClr val="black"/>
                </a:solidFill>
                <a:latin typeface="IBM Plex Sans Light" charset="0"/>
              </a:rPr>
              <a:t>pigpiod</a:t>
            </a:r>
            <a:r>
              <a:rPr lang="en-GB" sz="1400">
                <a:solidFill>
                  <a:prstClr val="black"/>
                </a:solidFill>
                <a:latin typeface="IBM Plex Sans Light" charset="0"/>
              </a:rPr>
              <a:t>" test in search field</a:t>
            </a:r>
          </a:p>
          <a:p>
            <a:pPr marL="228600" lvl="0" indent="-228600">
              <a:spcBef>
                <a:spcPts val="1000"/>
              </a:spcBef>
              <a:buClr>
                <a:srgbClr val="0064FF"/>
              </a:buClr>
              <a:buFont typeface="Arial"/>
              <a:buChar char="•"/>
            </a:pPr>
            <a:r>
              <a:rPr lang="en-GB" sz="1400">
                <a:solidFill>
                  <a:prstClr val="black"/>
                </a:solidFill>
                <a:latin typeface="IBM Plex Sans Light" charset="0"/>
              </a:rPr>
              <a:t>push INSTALL button and wait successful installation.</a:t>
            </a:r>
          </a:p>
          <a:p>
            <a:pPr marL="228600" lvl="0" indent="-228600">
              <a:spcBef>
                <a:spcPts val="1000"/>
              </a:spcBef>
              <a:buClr>
                <a:srgbClr val="0064FF"/>
              </a:buClr>
              <a:buFont typeface="Arial"/>
              <a:buChar char="•"/>
            </a:pPr>
            <a:r>
              <a:rPr lang="en-GB" sz="1400">
                <a:solidFill>
                  <a:prstClr val="black"/>
                </a:solidFill>
                <a:latin typeface="IBM Plex Sans Light" charset="0"/>
              </a:rPr>
              <a:t>press CLOSE to return to Node-Red dashboard.</a:t>
            </a:r>
          </a:p>
        </p:txBody>
      </p:sp>
      <p:pic>
        <p:nvPicPr>
          <p:cNvPr id="5" name="Picture 4">
            <a:extLst>
              <a:ext uri="{FF2B5EF4-FFF2-40B4-BE49-F238E27FC236}">
                <a16:creationId xmlns:a16="http://schemas.microsoft.com/office/drawing/2014/main" id="{C73157D3-9330-4339-B851-A121223667CA}"/>
              </a:ext>
            </a:extLst>
          </p:cNvPr>
          <p:cNvPicPr>
            <a:picLocks noChangeAspect="1"/>
          </p:cNvPicPr>
          <p:nvPr/>
        </p:nvPicPr>
        <p:blipFill>
          <a:blip r:embed="rId5"/>
          <a:stretch>
            <a:fillRect/>
          </a:stretch>
        </p:blipFill>
        <p:spPr>
          <a:xfrm>
            <a:off x="9864992" y="1469066"/>
            <a:ext cx="2085975" cy="1914525"/>
          </a:xfrm>
          <a:prstGeom prst="rect">
            <a:avLst/>
          </a:prstGeom>
        </p:spPr>
      </p:pic>
      <p:pic>
        <p:nvPicPr>
          <p:cNvPr id="8" name="Picture 7">
            <a:extLst>
              <a:ext uri="{FF2B5EF4-FFF2-40B4-BE49-F238E27FC236}">
                <a16:creationId xmlns:a16="http://schemas.microsoft.com/office/drawing/2014/main" id="{BB93759E-325C-4A33-BEB4-BA3768654368}"/>
              </a:ext>
            </a:extLst>
          </p:cNvPr>
          <p:cNvPicPr>
            <a:picLocks noChangeAspect="1"/>
          </p:cNvPicPr>
          <p:nvPr/>
        </p:nvPicPr>
        <p:blipFill>
          <a:blip r:embed="rId6"/>
          <a:stretch>
            <a:fillRect/>
          </a:stretch>
        </p:blipFill>
        <p:spPr>
          <a:xfrm>
            <a:off x="6394083" y="4722887"/>
            <a:ext cx="5495925" cy="2047875"/>
          </a:xfrm>
          <a:prstGeom prst="rect">
            <a:avLst/>
          </a:prstGeom>
        </p:spPr>
      </p:pic>
      <p:sp>
        <p:nvSpPr>
          <p:cNvPr id="15" name="Arrow: Pentagon 14">
            <a:extLst>
              <a:ext uri="{FF2B5EF4-FFF2-40B4-BE49-F238E27FC236}">
                <a16:creationId xmlns:a16="http://schemas.microsoft.com/office/drawing/2014/main" id="{C44E744C-0EC2-4551-B00B-FAF93EC4A135}"/>
              </a:ext>
            </a:extLst>
          </p:cNvPr>
          <p:cNvSpPr/>
          <p:nvPr/>
        </p:nvSpPr>
        <p:spPr>
          <a:xfrm>
            <a:off x="10899577" y="811431"/>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7" action="ppaction://hlinksldjump"/>
              </a:rPr>
              <a:t>Agenda</a:t>
            </a:r>
            <a:endParaRPr lang="en-US"/>
          </a:p>
        </p:txBody>
      </p:sp>
    </p:spTree>
    <p:extLst>
      <p:ext uri="{BB962C8B-B14F-4D97-AF65-F5344CB8AC3E}">
        <p14:creationId xmlns:p14="http://schemas.microsoft.com/office/powerpoint/2010/main" val="141742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Instruction: </a:t>
            </a:r>
            <a:r>
              <a:rPr lang="en-GB">
                <a:solidFill>
                  <a:prstClr val="black"/>
                </a:solidFill>
              </a:rPr>
              <a:t>Setup and Test Doggy tail (SG-90)</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25</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899577" y="811431"/>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6" name="Rectangle 5">
            <a:extLst>
              <a:ext uri="{FF2B5EF4-FFF2-40B4-BE49-F238E27FC236}">
                <a16:creationId xmlns:a16="http://schemas.microsoft.com/office/drawing/2014/main" id="{70B61CEA-81F9-4449-A4C4-51D698011DA0}"/>
              </a:ext>
            </a:extLst>
          </p:cNvPr>
          <p:cNvSpPr/>
          <p:nvPr/>
        </p:nvSpPr>
        <p:spPr>
          <a:xfrm>
            <a:off x="7577288" y="0"/>
            <a:ext cx="4389087" cy="307777"/>
          </a:xfrm>
          <a:prstGeom prst="rect">
            <a:avLst/>
          </a:prstGeom>
        </p:spPr>
        <p:txBody>
          <a:bodyPr wrap="none">
            <a:spAutoFit/>
          </a:bodyPr>
          <a:lstStyle/>
          <a:p>
            <a:r>
              <a:rPr lang="en-GB" sz="1400" i="1">
                <a:latin typeface="IBM Plex Sans Light" panose="020B0403050203000203" pitchFamily="34" charset="0"/>
              </a:rPr>
              <a:t>Apply to: MiniDoggy, Doggy Standard, Doggy Premium</a:t>
            </a:r>
            <a:endParaRPr lang="en-US" sz="1400" i="1">
              <a:latin typeface="IBM Plex Sans Light" panose="020B0403050203000203" pitchFamily="34" charset="0"/>
            </a:endParaRPr>
          </a:p>
        </p:txBody>
      </p:sp>
      <p:sp>
        <p:nvSpPr>
          <p:cNvPr id="9" name="Rectangle 8">
            <a:extLst>
              <a:ext uri="{FF2B5EF4-FFF2-40B4-BE49-F238E27FC236}">
                <a16:creationId xmlns:a16="http://schemas.microsoft.com/office/drawing/2014/main" id="{E1B96557-BA62-4AAA-B5CE-241C618246B7}"/>
              </a:ext>
            </a:extLst>
          </p:cNvPr>
          <p:cNvSpPr/>
          <p:nvPr/>
        </p:nvSpPr>
        <p:spPr>
          <a:xfrm>
            <a:off x="838199" y="107691"/>
            <a:ext cx="5158340" cy="369332"/>
          </a:xfrm>
          <a:prstGeom prst="rect">
            <a:avLst/>
          </a:prstGeom>
        </p:spPr>
        <p:txBody>
          <a:bodyPr wrap="square">
            <a:spAutoFit/>
          </a:bodyPr>
          <a:lstStyle/>
          <a:p>
            <a:r>
              <a:rPr lang="en-US" i="1"/>
              <a:t>Instruction: Setup and test Doggy tail – 10b</a:t>
            </a:r>
          </a:p>
        </p:txBody>
      </p:sp>
      <p:sp>
        <p:nvSpPr>
          <p:cNvPr id="16" name="Rectangle 15">
            <a:extLst>
              <a:ext uri="{FF2B5EF4-FFF2-40B4-BE49-F238E27FC236}">
                <a16:creationId xmlns:a16="http://schemas.microsoft.com/office/drawing/2014/main" id="{B1B7755C-35D7-415A-A79C-C5628AB05651}"/>
              </a:ext>
            </a:extLst>
          </p:cNvPr>
          <p:cNvSpPr/>
          <p:nvPr/>
        </p:nvSpPr>
        <p:spPr>
          <a:xfrm>
            <a:off x="482064" y="1748036"/>
            <a:ext cx="6713422" cy="959237"/>
          </a:xfrm>
          <a:prstGeom prst="rect">
            <a:avLst/>
          </a:prstGeom>
        </p:spPr>
        <p:txBody>
          <a:bodyPr wrap="square">
            <a:spAutoFit/>
          </a:bodyPr>
          <a:lstStyle/>
          <a:p>
            <a:pPr marL="228600" lvl="0" indent="-228600">
              <a:spcBef>
                <a:spcPts val="1000"/>
              </a:spcBef>
              <a:buClr>
                <a:srgbClr val="0064FF"/>
              </a:buClr>
              <a:buFont typeface="Arial"/>
              <a:buChar char="•"/>
            </a:pPr>
            <a:r>
              <a:rPr lang="en-GB" sz="1200" b="1">
                <a:solidFill>
                  <a:prstClr val="black"/>
                </a:solidFill>
                <a:latin typeface="IBM Plex Sans Light" charset="0"/>
              </a:rPr>
              <a:t>take away Doggy's tail. </a:t>
            </a:r>
            <a:r>
              <a:rPr lang="en-GB" sz="1200">
                <a:solidFill>
                  <a:prstClr val="black"/>
                </a:solidFill>
                <a:latin typeface="IBM Plex Sans Light" charset="0"/>
              </a:rPr>
              <a:t>We have to set the right position to avoid damages to it.</a:t>
            </a:r>
          </a:p>
          <a:p>
            <a:pPr marL="228600" lvl="0" indent="-228600">
              <a:spcBef>
                <a:spcPts val="1000"/>
              </a:spcBef>
              <a:buClr>
                <a:srgbClr val="0064FF"/>
              </a:buClr>
              <a:buFont typeface="Arial"/>
              <a:buChar char="•"/>
            </a:pPr>
            <a:r>
              <a:rPr lang="en-GB" sz="1200">
                <a:solidFill>
                  <a:prstClr val="black"/>
                </a:solidFill>
                <a:latin typeface="IBM Plex Sans Light" charset="0"/>
              </a:rPr>
              <a:t>tune tail position creating the following flow using PI-GPIOD and INJECT nodes dragging three times INJECT node to working area (you'll get three nodes); drag PI-GPIOD node, too. Connect INJECT nodes to PI-GPIOD.</a:t>
            </a:r>
          </a:p>
        </p:txBody>
      </p:sp>
      <p:pic>
        <p:nvPicPr>
          <p:cNvPr id="12" name="Picture 11">
            <a:extLst>
              <a:ext uri="{FF2B5EF4-FFF2-40B4-BE49-F238E27FC236}">
                <a16:creationId xmlns:a16="http://schemas.microsoft.com/office/drawing/2014/main" id="{191DDDEC-65A3-4477-8224-B329E8A63651}"/>
              </a:ext>
            </a:extLst>
          </p:cNvPr>
          <p:cNvPicPr>
            <a:picLocks noChangeAspect="1"/>
          </p:cNvPicPr>
          <p:nvPr/>
        </p:nvPicPr>
        <p:blipFill>
          <a:blip r:embed="rId3"/>
          <a:stretch>
            <a:fillRect/>
          </a:stretch>
        </p:blipFill>
        <p:spPr>
          <a:xfrm>
            <a:off x="7195486" y="1321148"/>
            <a:ext cx="4076700" cy="1876425"/>
          </a:xfrm>
          <a:prstGeom prst="rect">
            <a:avLst/>
          </a:prstGeom>
        </p:spPr>
      </p:pic>
      <p:pic>
        <p:nvPicPr>
          <p:cNvPr id="13" name="Picture 12">
            <a:extLst>
              <a:ext uri="{FF2B5EF4-FFF2-40B4-BE49-F238E27FC236}">
                <a16:creationId xmlns:a16="http://schemas.microsoft.com/office/drawing/2014/main" id="{1CB6513F-67C1-4AFB-BBFD-7B6A985E4FD3}"/>
              </a:ext>
            </a:extLst>
          </p:cNvPr>
          <p:cNvPicPr>
            <a:picLocks noChangeAspect="1"/>
          </p:cNvPicPr>
          <p:nvPr/>
        </p:nvPicPr>
        <p:blipFill>
          <a:blip r:embed="rId4"/>
          <a:stretch>
            <a:fillRect/>
          </a:stretch>
        </p:blipFill>
        <p:spPr>
          <a:xfrm>
            <a:off x="183609" y="2810732"/>
            <a:ext cx="2994916" cy="2197489"/>
          </a:xfrm>
          <a:prstGeom prst="rect">
            <a:avLst/>
          </a:prstGeom>
        </p:spPr>
      </p:pic>
      <p:sp>
        <p:nvSpPr>
          <p:cNvPr id="17" name="Rectangle 16">
            <a:extLst>
              <a:ext uri="{FF2B5EF4-FFF2-40B4-BE49-F238E27FC236}">
                <a16:creationId xmlns:a16="http://schemas.microsoft.com/office/drawing/2014/main" id="{1B201643-156C-4660-807A-B72444F08C5D}"/>
              </a:ext>
            </a:extLst>
          </p:cNvPr>
          <p:cNvSpPr/>
          <p:nvPr/>
        </p:nvSpPr>
        <p:spPr>
          <a:xfrm>
            <a:off x="3178525" y="2763112"/>
            <a:ext cx="3666655" cy="1328569"/>
          </a:xfrm>
          <a:prstGeom prst="rect">
            <a:avLst/>
          </a:prstGeom>
        </p:spPr>
        <p:txBody>
          <a:bodyPr wrap="square">
            <a:spAutoFit/>
          </a:bodyPr>
          <a:lstStyle/>
          <a:p>
            <a:pPr marL="228600" lvl="0" indent="-228600">
              <a:spcBef>
                <a:spcPts val="1000"/>
              </a:spcBef>
              <a:buClr>
                <a:srgbClr val="0064FF"/>
              </a:buClr>
              <a:buFont typeface="Arial"/>
              <a:buChar char="•"/>
            </a:pPr>
            <a:r>
              <a:rPr lang="en-GB" sz="1200">
                <a:solidFill>
                  <a:prstClr val="black"/>
                </a:solidFill>
                <a:latin typeface="IBM Plex Sans Light" charset="0"/>
              </a:rPr>
              <a:t>double-click the first INJECT node and configure it as shown in the following picture. It changes name to "Set TAIL to CENTER“</a:t>
            </a:r>
          </a:p>
          <a:p>
            <a:pPr marL="228600" lvl="0" indent="-228600">
              <a:spcBef>
                <a:spcPts val="1000"/>
              </a:spcBef>
              <a:buClr>
                <a:srgbClr val="0064FF"/>
              </a:buClr>
              <a:buFont typeface="Arial"/>
              <a:buChar char="•"/>
            </a:pPr>
            <a:r>
              <a:rPr lang="en-GB" sz="1200">
                <a:solidFill>
                  <a:prstClr val="black"/>
                </a:solidFill>
                <a:latin typeface="IBM Plex Sans Light" charset="0"/>
              </a:rPr>
              <a:t>as previous step, configure other INJECT nodes with 0 and 100 integer value. New names will be "Set TAIL to RIGHT" and "Set TAIL to LEFT".</a:t>
            </a:r>
          </a:p>
        </p:txBody>
      </p:sp>
      <p:sp>
        <p:nvSpPr>
          <p:cNvPr id="19" name="Rectangle 18">
            <a:extLst>
              <a:ext uri="{FF2B5EF4-FFF2-40B4-BE49-F238E27FC236}">
                <a16:creationId xmlns:a16="http://schemas.microsoft.com/office/drawing/2014/main" id="{B650B221-09C1-4676-93C0-06A7CF3912D8}"/>
              </a:ext>
            </a:extLst>
          </p:cNvPr>
          <p:cNvSpPr/>
          <p:nvPr/>
        </p:nvSpPr>
        <p:spPr>
          <a:xfrm>
            <a:off x="7036067" y="3704855"/>
            <a:ext cx="2101432" cy="959237"/>
          </a:xfrm>
          <a:prstGeom prst="rect">
            <a:avLst/>
          </a:prstGeom>
        </p:spPr>
        <p:txBody>
          <a:bodyPr wrap="square">
            <a:spAutoFit/>
          </a:bodyPr>
          <a:lstStyle/>
          <a:p>
            <a:pPr marL="228600" lvl="0" indent="-228600">
              <a:spcBef>
                <a:spcPts val="1000"/>
              </a:spcBef>
              <a:buClr>
                <a:srgbClr val="0064FF"/>
              </a:buClr>
              <a:buFont typeface="Arial"/>
              <a:buChar char="•"/>
            </a:pPr>
            <a:r>
              <a:rPr lang="en-GB" sz="1200">
                <a:solidFill>
                  <a:prstClr val="black"/>
                </a:solidFill>
                <a:latin typeface="IBM Plex Sans Light" charset="0"/>
              </a:rPr>
              <a:t>double-click PI-GPIOD node and configure it as shown in picture.</a:t>
            </a:r>
          </a:p>
          <a:p>
            <a:pPr marL="228600" lvl="0" indent="-228600">
              <a:spcBef>
                <a:spcPts val="1000"/>
              </a:spcBef>
              <a:buClr>
                <a:srgbClr val="0064FF"/>
              </a:buClr>
              <a:buFont typeface="Arial"/>
              <a:buChar char="•"/>
            </a:pPr>
            <a:r>
              <a:rPr lang="en-GB" sz="1200">
                <a:solidFill>
                  <a:prstClr val="black"/>
                </a:solidFill>
                <a:latin typeface="IBM Plex Sans Light" charset="0"/>
              </a:rPr>
              <a:t>push DEPLOY button.</a:t>
            </a:r>
          </a:p>
        </p:txBody>
      </p:sp>
      <p:pic>
        <p:nvPicPr>
          <p:cNvPr id="20" name="Picture 19">
            <a:extLst>
              <a:ext uri="{FF2B5EF4-FFF2-40B4-BE49-F238E27FC236}">
                <a16:creationId xmlns:a16="http://schemas.microsoft.com/office/drawing/2014/main" id="{3BE66A53-E6CE-487E-9DE0-74E194133C6F}"/>
              </a:ext>
            </a:extLst>
          </p:cNvPr>
          <p:cNvPicPr>
            <a:picLocks noChangeAspect="1"/>
          </p:cNvPicPr>
          <p:nvPr/>
        </p:nvPicPr>
        <p:blipFill>
          <a:blip r:embed="rId5"/>
          <a:stretch>
            <a:fillRect/>
          </a:stretch>
        </p:blipFill>
        <p:spPr>
          <a:xfrm>
            <a:off x="9137499" y="2521583"/>
            <a:ext cx="3054501" cy="4168426"/>
          </a:xfrm>
          <a:prstGeom prst="rect">
            <a:avLst/>
          </a:prstGeom>
        </p:spPr>
      </p:pic>
      <p:sp>
        <p:nvSpPr>
          <p:cNvPr id="21" name="Rectangle 20">
            <a:extLst>
              <a:ext uri="{FF2B5EF4-FFF2-40B4-BE49-F238E27FC236}">
                <a16:creationId xmlns:a16="http://schemas.microsoft.com/office/drawing/2014/main" id="{DB0AB7F4-63D1-44FD-B318-70C7BFDEA9B1}"/>
              </a:ext>
            </a:extLst>
          </p:cNvPr>
          <p:cNvSpPr/>
          <p:nvPr/>
        </p:nvSpPr>
        <p:spPr>
          <a:xfrm>
            <a:off x="3178526" y="4825910"/>
            <a:ext cx="5528026" cy="1456809"/>
          </a:xfrm>
          <a:prstGeom prst="rect">
            <a:avLst/>
          </a:prstGeom>
        </p:spPr>
        <p:txBody>
          <a:bodyPr wrap="square">
            <a:spAutoFit/>
          </a:bodyPr>
          <a:lstStyle/>
          <a:p>
            <a:pPr marL="228600" lvl="0" indent="-228600">
              <a:spcBef>
                <a:spcPts val="1000"/>
              </a:spcBef>
              <a:buClr>
                <a:srgbClr val="0064FF"/>
              </a:buClr>
              <a:buFont typeface="Arial"/>
              <a:buChar char="•"/>
            </a:pPr>
            <a:r>
              <a:rPr lang="en-GB" sz="1200">
                <a:solidFill>
                  <a:prstClr val="black"/>
                </a:solidFill>
                <a:latin typeface="IBM Plex Sans Light" charset="0"/>
              </a:rPr>
              <a:t>Push "Set TAIL to CENTER" inject node. Servo motor should reach middle position. </a:t>
            </a:r>
            <a:r>
              <a:rPr lang="en-GB" sz="1200" b="1">
                <a:solidFill>
                  <a:prstClr val="black"/>
                </a:solidFill>
                <a:latin typeface="IBM Plex Sans Light" charset="0"/>
              </a:rPr>
              <a:t>Attach tail to Doggy in RAISED position.</a:t>
            </a:r>
          </a:p>
          <a:p>
            <a:pPr marL="228600" lvl="0" indent="-228600">
              <a:spcBef>
                <a:spcPts val="1000"/>
              </a:spcBef>
              <a:buClr>
                <a:srgbClr val="0064FF"/>
              </a:buClr>
              <a:buFont typeface="Arial"/>
              <a:buChar char="•"/>
            </a:pPr>
            <a:r>
              <a:rPr lang="en-GB" sz="1200">
                <a:solidFill>
                  <a:prstClr val="black"/>
                </a:solidFill>
                <a:latin typeface="IBM Plex Sans Light" charset="0"/>
              </a:rPr>
              <a:t>Push "Set TAIL to LEFT" inject node. Does tail go to Doggy's left side? If not, verify that servo is mounted according with your Doggy's version.</a:t>
            </a:r>
          </a:p>
          <a:p>
            <a:pPr marL="228600" lvl="0" indent="-228600">
              <a:spcBef>
                <a:spcPts val="1000"/>
              </a:spcBef>
              <a:buClr>
                <a:srgbClr val="0064FF"/>
              </a:buClr>
              <a:buFont typeface="Arial"/>
              <a:buChar char="•"/>
            </a:pPr>
            <a:r>
              <a:rPr lang="en-GB" sz="1200">
                <a:solidFill>
                  <a:prstClr val="black"/>
                </a:solidFill>
                <a:latin typeface="IBM Plex Sans Light" charset="0"/>
              </a:rPr>
              <a:t>Push "Set TAIL to RIGHT" inject node. Does tail go to Doggy's right side? If not, verify that servo is mounted according with your Doggy's version.</a:t>
            </a:r>
          </a:p>
        </p:txBody>
      </p:sp>
      <p:sp>
        <p:nvSpPr>
          <p:cNvPr id="22" name="Rectangle 21">
            <a:extLst>
              <a:ext uri="{FF2B5EF4-FFF2-40B4-BE49-F238E27FC236}">
                <a16:creationId xmlns:a16="http://schemas.microsoft.com/office/drawing/2014/main" id="{A39C7D4F-6977-4DDB-9E6D-6EBC9733DFDE}"/>
              </a:ext>
            </a:extLst>
          </p:cNvPr>
          <p:cNvSpPr/>
          <p:nvPr/>
        </p:nvSpPr>
        <p:spPr>
          <a:xfrm>
            <a:off x="2464067" y="6391547"/>
            <a:ext cx="6574055" cy="369332"/>
          </a:xfrm>
          <a:prstGeom prst="rect">
            <a:avLst/>
          </a:prstGeom>
        </p:spPr>
        <p:txBody>
          <a:bodyPr wrap="square">
            <a:spAutoFit/>
          </a:bodyPr>
          <a:lstStyle/>
          <a:p>
            <a:pPr lvl="0">
              <a:spcBef>
                <a:spcPts val="1000"/>
              </a:spcBef>
              <a:buClr>
                <a:srgbClr val="0064FF"/>
              </a:buClr>
            </a:pPr>
            <a:r>
              <a:rPr lang="en-GB" b="1" i="1">
                <a:solidFill>
                  <a:prstClr val="black"/>
                </a:solidFill>
                <a:latin typeface="IBM Plex Sans Light" charset="0"/>
              </a:rPr>
              <a:t>That’s all! We’re ready to build a story with Doggy’s cute tail!</a:t>
            </a:r>
          </a:p>
        </p:txBody>
      </p:sp>
    </p:spTree>
    <p:extLst>
      <p:ext uri="{BB962C8B-B14F-4D97-AF65-F5344CB8AC3E}">
        <p14:creationId xmlns:p14="http://schemas.microsoft.com/office/powerpoint/2010/main" val="2865895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8175" cy="1325563"/>
          </a:xfrm>
        </p:spPr>
        <p:txBody>
          <a:bodyPr>
            <a:normAutofit/>
          </a:bodyPr>
          <a:lstStyle/>
          <a:p>
            <a:r>
              <a:rPr lang="en-US"/>
              <a:t>Instruction: </a:t>
            </a:r>
            <a:r>
              <a:rPr lang="en-GB">
                <a:solidFill>
                  <a:prstClr val="black"/>
                </a:solidFill>
              </a:rPr>
              <a:t>Setup and Test Doggy front legs (SG-90)</a:t>
            </a:r>
            <a:endParaRPr lang="en-US"/>
          </a:p>
        </p:txBody>
      </p:sp>
      <p:sp>
        <p:nvSpPr>
          <p:cNvPr id="3" name="Content Placeholder 2"/>
          <p:cNvSpPr>
            <a:spLocks noGrp="1"/>
          </p:cNvSpPr>
          <p:nvPr>
            <p:ph idx="1"/>
          </p:nvPr>
        </p:nvSpPr>
        <p:spPr>
          <a:xfrm>
            <a:off x="482065" y="1716928"/>
            <a:ext cx="8507931" cy="1209152"/>
          </a:xfrm>
        </p:spPr>
        <p:txBody>
          <a:bodyPr>
            <a:noAutofit/>
          </a:bodyPr>
          <a:lstStyle/>
          <a:p>
            <a:pPr marL="0" indent="0">
              <a:buNone/>
            </a:pPr>
            <a:r>
              <a:rPr lang="en-GB" sz="1400"/>
              <a:t>Doggy Premium is a strong dog! It can raise up on its front legs to intimidate unknown object and people. Two little servo motors (SG-90) powers front legs. </a:t>
            </a:r>
            <a:r>
              <a:rPr lang="en-GB" sz="1400">
                <a:hlinkClick r:id="rId2" action="ppaction://hlinksldjump"/>
              </a:rPr>
              <a:t>Follow wiring instructions for your Doggy version</a:t>
            </a:r>
            <a:r>
              <a:rPr lang="en-GB" sz="1400"/>
              <a:t>. </a:t>
            </a:r>
          </a:p>
          <a:p>
            <a:pPr marL="0" indent="0">
              <a:buNone/>
            </a:pPr>
            <a:r>
              <a:rPr lang="en-GB" sz="1400" b="1"/>
              <a:t>Note:</a:t>
            </a:r>
            <a:r>
              <a:rPr lang="en-GB" sz="1400"/>
              <a:t> If you've changed PINs connections, modify the example according to your layout.</a:t>
            </a:r>
          </a:p>
          <a:p>
            <a:pPr marL="0" indent="0">
              <a:buNone/>
            </a:pPr>
            <a:r>
              <a:rPr lang="en-GB" sz="1400" b="1"/>
              <a:t>Prerequisite</a:t>
            </a:r>
            <a:r>
              <a:rPr lang="en-GB" sz="1400"/>
              <a:t>: </a:t>
            </a:r>
            <a:r>
              <a:rPr lang="en-GB" sz="1400">
                <a:hlinkClick r:id="rId3" action="ppaction://hlinksldjump"/>
              </a:rPr>
              <a:t>install </a:t>
            </a:r>
            <a:r>
              <a:rPr lang="en-GB" sz="1400">
                <a:solidFill>
                  <a:prstClr val="black"/>
                </a:solidFill>
                <a:hlinkClick r:id="rId3" action="ppaction://hlinksldjump"/>
              </a:rPr>
              <a:t>node-red-node-pi-</a:t>
            </a:r>
            <a:r>
              <a:rPr lang="en-GB" sz="1400" err="1">
                <a:solidFill>
                  <a:prstClr val="black"/>
                </a:solidFill>
                <a:hlinkClick r:id="rId3" action="ppaction://hlinksldjump"/>
              </a:rPr>
              <a:t>gpiod</a:t>
            </a:r>
            <a:r>
              <a:rPr lang="en-GB" sz="1400">
                <a:solidFill>
                  <a:prstClr val="black"/>
                </a:solidFill>
                <a:hlinkClick r:id="rId3" action="ppaction://hlinksldjump"/>
              </a:rPr>
              <a:t> as described in previous slide</a:t>
            </a:r>
            <a:endParaRPr lang="en-GB" sz="1400"/>
          </a:p>
        </p:txBody>
      </p:sp>
      <p:sp>
        <p:nvSpPr>
          <p:cNvPr id="4" name="Slide Number Placeholder 3"/>
          <p:cNvSpPr>
            <a:spLocks noGrp="1"/>
          </p:cNvSpPr>
          <p:nvPr>
            <p:ph type="sldNum" sz="quarter" idx="4"/>
          </p:nvPr>
        </p:nvSpPr>
        <p:spPr/>
        <p:txBody>
          <a:bodyPr/>
          <a:lstStyle/>
          <a:p>
            <a:fld id="{DCC1C4A4-046B-3E4F-A1E5-DD3794234026}" type="slidenum">
              <a:rPr lang="en-US" smtClean="0"/>
              <a:pPr/>
              <a:t>26</a:t>
            </a:fld>
            <a:endParaRPr lang="en-US"/>
          </a:p>
        </p:txBody>
      </p:sp>
      <p:sp>
        <p:nvSpPr>
          <p:cNvPr id="6" name="Rectangle 5">
            <a:extLst>
              <a:ext uri="{FF2B5EF4-FFF2-40B4-BE49-F238E27FC236}">
                <a16:creationId xmlns:a16="http://schemas.microsoft.com/office/drawing/2014/main" id="{70B61CEA-81F9-4449-A4C4-51D698011DA0}"/>
              </a:ext>
            </a:extLst>
          </p:cNvPr>
          <p:cNvSpPr/>
          <p:nvPr/>
        </p:nvSpPr>
        <p:spPr>
          <a:xfrm>
            <a:off x="7577288" y="0"/>
            <a:ext cx="2145716" cy="307777"/>
          </a:xfrm>
          <a:prstGeom prst="rect">
            <a:avLst/>
          </a:prstGeom>
        </p:spPr>
        <p:txBody>
          <a:bodyPr wrap="none">
            <a:spAutoFit/>
          </a:bodyPr>
          <a:lstStyle/>
          <a:p>
            <a:r>
              <a:rPr lang="en-GB" sz="1400" i="1">
                <a:latin typeface="IBM Plex Sans Light" panose="020B0403050203000203" pitchFamily="34" charset="0"/>
              </a:rPr>
              <a:t>Apply to: Doggy Premium</a:t>
            </a:r>
            <a:endParaRPr lang="en-US" sz="1400" i="1">
              <a:latin typeface="IBM Plex Sans Light" panose="020B0403050203000203" pitchFamily="34" charset="0"/>
            </a:endParaRPr>
          </a:p>
        </p:txBody>
      </p:sp>
      <p:sp>
        <p:nvSpPr>
          <p:cNvPr id="9" name="Rectangle 8">
            <a:extLst>
              <a:ext uri="{FF2B5EF4-FFF2-40B4-BE49-F238E27FC236}">
                <a16:creationId xmlns:a16="http://schemas.microsoft.com/office/drawing/2014/main" id="{E1B96557-BA62-4AAA-B5CE-241C618246B7}"/>
              </a:ext>
            </a:extLst>
          </p:cNvPr>
          <p:cNvSpPr/>
          <p:nvPr/>
        </p:nvSpPr>
        <p:spPr>
          <a:xfrm>
            <a:off x="838199" y="107691"/>
            <a:ext cx="5158340" cy="369332"/>
          </a:xfrm>
          <a:prstGeom prst="rect">
            <a:avLst/>
          </a:prstGeom>
        </p:spPr>
        <p:txBody>
          <a:bodyPr wrap="square">
            <a:spAutoFit/>
          </a:bodyPr>
          <a:lstStyle/>
          <a:p>
            <a:r>
              <a:rPr lang="en-US" i="1"/>
              <a:t>Instruction: Setup and test Doggy front legs – 11a</a:t>
            </a:r>
          </a:p>
        </p:txBody>
      </p:sp>
      <p:sp>
        <p:nvSpPr>
          <p:cNvPr id="16" name="Rectangle 15">
            <a:extLst>
              <a:ext uri="{FF2B5EF4-FFF2-40B4-BE49-F238E27FC236}">
                <a16:creationId xmlns:a16="http://schemas.microsoft.com/office/drawing/2014/main" id="{B1B7755C-35D7-415A-A79C-C5628AB05651}"/>
              </a:ext>
            </a:extLst>
          </p:cNvPr>
          <p:cNvSpPr/>
          <p:nvPr/>
        </p:nvSpPr>
        <p:spPr>
          <a:xfrm>
            <a:off x="482065" y="3014798"/>
            <a:ext cx="7179644" cy="866904"/>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point your browser to Node-Red URL - </a:t>
            </a:r>
            <a:r>
              <a:rPr lang="en-GB" sz="1400">
                <a:solidFill>
                  <a:prstClr val="black"/>
                </a:solidFill>
                <a:latin typeface="IBM Plex Sans Light" charset="0"/>
                <a:hlinkClick r:id="rId4">
                  <a:extLst>
                    <a:ext uri="{A12FA001-AC4F-418D-AE19-62706E023703}">
                      <ahyp:hlinkClr xmlns:ahyp="http://schemas.microsoft.com/office/drawing/2018/hyperlinkcolor" val="tx"/>
                    </a:ext>
                  </a:extLst>
                </a:hlinkClick>
              </a:rPr>
              <a:t>http://«TJBot_ip_address»:1880</a:t>
            </a:r>
            <a:r>
              <a:rPr lang="en-GB" sz="1400">
                <a:solidFill>
                  <a:prstClr val="black"/>
                </a:solidFill>
                <a:latin typeface="IBM Plex Sans Light" charset="0"/>
              </a:rPr>
              <a:t> and  verify that TJBot and Node-red are fully functional</a:t>
            </a:r>
          </a:p>
          <a:p>
            <a:pPr marL="228600" lvl="0" indent="-228600">
              <a:spcBef>
                <a:spcPts val="1000"/>
              </a:spcBef>
              <a:buClr>
                <a:srgbClr val="0064FF"/>
              </a:buClr>
              <a:buFont typeface="Arial"/>
              <a:buChar char="•"/>
            </a:pPr>
            <a:r>
              <a:rPr lang="en-GB" sz="1400" b="1">
                <a:solidFill>
                  <a:prstClr val="black"/>
                </a:solidFill>
                <a:latin typeface="IBM Plex Sans Light" charset="0"/>
              </a:rPr>
              <a:t>take away Doggy's legs. We have to set the right position to avoid damages to them.</a:t>
            </a:r>
          </a:p>
        </p:txBody>
      </p:sp>
      <p:sp>
        <p:nvSpPr>
          <p:cNvPr id="15" name="Arrow: Pentagon 14">
            <a:extLst>
              <a:ext uri="{FF2B5EF4-FFF2-40B4-BE49-F238E27FC236}">
                <a16:creationId xmlns:a16="http://schemas.microsoft.com/office/drawing/2014/main" id="{C44E744C-0EC2-4551-B00B-FAF93EC4A135}"/>
              </a:ext>
            </a:extLst>
          </p:cNvPr>
          <p:cNvSpPr/>
          <p:nvPr/>
        </p:nvSpPr>
        <p:spPr>
          <a:xfrm>
            <a:off x="10962943" y="81382"/>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5" action="ppaction://hlinksldjump"/>
              </a:rPr>
              <a:t>Agenda</a:t>
            </a:r>
            <a:endParaRPr lang="en-US"/>
          </a:p>
        </p:txBody>
      </p:sp>
      <p:pic>
        <p:nvPicPr>
          <p:cNvPr id="10" name="Picture 9">
            <a:extLst>
              <a:ext uri="{FF2B5EF4-FFF2-40B4-BE49-F238E27FC236}">
                <a16:creationId xmlns:a16="http://schemas.microsoft.com/office/drawing/2014/main" id="{158EE16A-2B00-4976-B9BC-53A14AFAD793}"/>
              </a:ext>
            </a:extLst>
          </p:cNvPr>
          <p:cNvPicPr>
            <a:picLocks noChangeAspect="1"/>
          </p:cNvPicPr>
          <p:nvPr/>
        </p:nvPicPr>
        <p:blipFill>
          <a:blip r:embed="rId6"/>
          <a:stretch>
            <a:fillRect/>
          </a:stretch>
        </p:blipFill>
        <p:spPr>
          <a:xfrm>
            <a:off x="5469798" y="3970421"/>
            <a:ext cx="6559943" cy="2806198"/>
          </a:xfrm>
          <a:prstGeom prst="rect">
            <a:avLst/>
          </a:prstGeom>
        </p:spPr>
      </p:pic>
      <p:sp>
        <p:nvSpPr>
          <p:cNvPr id="13" name="Rectangle 12">
            <a:extLst>
              <a:ext uri="{FF2B5EF4-FFF2-40B4-BE49-F238E27FC236}">
                <a16:creationId xmlns:a16="http://schemas.microsoft.com/office/drawing/2014/main" id="{FAAB3883-AA80-4A1C-90BE-FFBB43BC3B72}"/>
              </a:ext>
            </a:extLst>
          </p:cNvPr>
          <p:cNvSpPr/>
          <p:nvPr/>
        </p:nvSpPr>
        <p:spPr>
          <a:xfrm>
            <a:off x="482065" y="3962596"/>
            <a:ext cx="4987733" cy="1169551"/>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tune legs position creating the following flow using PI-GPIOD and INJECT nodes dragging four times INJECT node to working area (you'll get four nodes); drag twice PI-GPIOD node, too (You'll get two nodes). Connect two INJECT nodes per PI-GPIOD.</a:t>
            </a:r>
          </a:p>
        </p:txBody>
      </p:sp>
      <p:pic>
        <p:nvPicPr>
          <p:cNvPr id="7" name="Picture 6">
            <a:extLst>
              <a:ext uri="{FF2B5EF4-FFF2-40B4-BE49-F238E27FC236}">
                <a16:creationId xmlns:a16="http://schemas.microsoft.com/office/drawing/2014/main" id="{8FDD29F3-7074-4024-B237-499B553DB89C}"/>
              </a:ext>
            </a:extLst>
          </p:cNvPr>
          <p:cNvPicPr>
            <a:picLocks noChangeAspect="1"/>
          </p:cNvPicPr>
          <p:nvPr/>
        </p:nvPicPr>
        <p:blipFill>
          <a:blip r:embed="rId7"/>
          <a:stretch>
            <a:fillRect/>
          </a:stretch>
        </p:blipFill>
        <p:spPr>
          <a:xfrm>
            <a:off x="8636383" y="2049736"/>
            <a:ext cx="3371334" cy="2125873"/>
          </a:xfrm>
          <a:prstGeom prst="rect">
            <a:avLst/>
          </a:prstGeom>
        </p:spPr>
      </p:pic>
    </p:spTree>
    <p:extLst>
      <p:ext uri="{BB962C8B-B14F-4D97-AF65-F5344CB8AC3E}">
        <p14:creationId xmlns:p14="http://schemas.microsoft.com/office/powerpoint/2010/main" val="677869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8175" cy="1325563"/>
          </a:xfrm>
        </p:spPr>
        <p:txBody>
          <a:bodyPr>
            <a:normAutofit/>
          </a:bodyPr>
          <a:lstStyle/>
          <a:p>
            <a:r>
              <a:rPr lang="en-US"/>
              <a:t>Instruction: </a:t>
            </a:r>
            <a:r>
              <a:rPr lang="en-GB">
                <a:solidFill>
                  <a:prstClr val="black"/>
                </a:solidFill>
              </a:rPr>
              <a:t>Setup and Test Doggy front legs (SG-90)</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27</a:t>
            </a:fld>
            <a:endParaRPr lang="en-US"/>
          </a:p>
        </p:txBody>
      </p:sp>
      <p:sp>
        <p:nvSpPr>
          <p:cNvPr id="6" name="Rectangle 5">
            <a:extLst>
              <a:ext uri="{FF2B5EF4-FFF2-40B4-BE49-F238E27FC236}">
                <a16:creationId xmlns:a16="http://schemas.microsoft.com/office/drawing/2014/main" id="{70B61CEA-81F9-4449-A4C4-51D698011DA0}"/>
              </a:ext>
            </a:extLst>
          </p:cNvPr>
          <p:cNvSpPr/>
          <p:nvPr/>
        </p:nvSpPr>
        <p:spPr>
          <a:xfrm>
            <a:off x="7577288" y="0"/>
            <a:ext cx="2145716" cy="307777"/>
          </a:xfrm>
          <a:prstGeom prst="rect">
            <a:avLst/>
          </a:prstGeom>
        </p:spPr>
        <p:txBody>
          <a:bodyPr wrap="none">
            <a:spAutoFit/>
          </a:bodyPr>
          <a:lstStyle/>
          <a:p>
            <a:r>
              <a:rPr lang="en-GB" sz="1400" i="1">
                <a:latin typeface="IBM Plex Sans Light" panose="020B0403050203000203" pitchFamily="34" charset="0"/>
              </a:rPr>
              <a:t>Apply to: Doggy Premium</a:t>
            </a:r>
            <a:endParaRPr lang="en-US" sz="1400" i="1">
              <a:latin typeface="IBM Plex Sans Light" panose="020B0403050203000203" pitchFamily="34" charset="0"/>
            </a:endParaRPr>
          </a:p>
        </p:txBody>
      </p:sp>
      <p:sp>
        <p:nvSpPr>
          <p:cNvPr id="9" name="Rectangle 8">
            <a:extLst>
              <a:ext uri="{FF2B5EF4-FFF2-40B4-BE49-F238E27FC236}">
                <a16:creationId xmlns:a16="http://schemas.microsoft.com/office/drawing/2014/main" id="{E1B96557-BA62-4AAA-B5CE-241C618246B7}"/>
              </a:ext>
            </a:extLst>
          </p:cNvPr>
          <p:cNvSpPr/>
          <p:nvPr/>
        </p:nvSpPr>
        <p:spPr>
          <a:xfrm>
            <a:off x="838199" y="107691"/>
            <a:ext cx="5158340" cy="369332"/>
          </a:xfrm>
          <a:prstGeom prst="rect">
            <a:avLst/>
          </a:prstGeom>
        </p:spPr>
        <p:txBody>
          <a:bodyPr wrap="square">
            <a:spAutoFit/>
          </a:bodyPr>
          <a:lstStyle/>
          <a:p>
            <a:r>
              <a:rPr lang="en-US" i="1"/>
              <a:t>Instruction: Setup and test Doggy front legs – 11b</a:t>
            </a:r>
          </a:p>
        </p:txBody>
      </p:sp>
      <p:sp>
        <p:nvSpPr>
          <p:cNvPr id="16" name="Rectangle 15">
            <a:extLst>
              <a:ext uri="{FF2B5EF4-FFF2-40B4-BE49-F238E27FC236}">
                <a16:creationId xmlns:a16="http://schemas.microsoft.com/office/drawing/2014/main" id="{B1B7755C-35D7-415A-A79C-C5628AB05651}"/>
              </a:ext>
            </a:extLst>
          </p:cNvPr>
          <p:cNvSpPr/>
          <p:nvPr/>
        </p:nvSpPr>
        <p:spPr>
          <a:xfrm>
            <a:off x="482065" y="1744274"/>
            <a:ext cx="10883842" cy="307777"/>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double-click the first INJECT node and configure it as shown in picture. It changes name to "Set DOGGY LEFT ARM to DOWN“.</a:t>
            </a:r>
          </a:p>
        </p:txBody>
      </p:sp>
      <p:sp>
        <p:nvSpPr>
          <p:cNvPr id="15" name="Arrow: Pentagon 14">
            <a:extLst>
              <a:ext uri="{FF2B5EF4-FFF2-40B4-BE49-F238E27FC236}">
                <a16:creationId xmlns:a16="http://schemas.microsoft.com/office/drawing/2014/main" id="{C44E744C-0EC2-4551-B00B-FAF93EC4A135}"/>
              </a:ext>
            </a:extLst>
          </p:cNvPr>
          <p:cNvSpPr/>
          <p:nvPr/>
        </p:nvSpPr>
        <p:spPr>
          <a:xfrm>
            <a:off x="10962943" y="81382"/>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11" name="Picture 10">
            <a:extLst>
              <a:ext uri="{FF2B5EF4-FFF2-40B4-BE49-F238E27FC236}">
                <a16:creationId xmlns:a16="http://schemas.microsoft.com/office/drawing/2014/main" id="{6F2F5B36-CFDD-41B6-8260-7FA7A575EDFA}"/>
              </a:ext>
            </a:extLst>
          </p:cNvPr>
          <p:cNvPicPr>
            <a:picLocks noChangeAspect="1"/>
          </p:cNvPicPr>
          <p:nvPr/>
        </p:nvPicPr>
        <p:blipFill>
          <a:blip r:embed="rId3"/>
          <a:stretch>
            <a:fillRect/>
          </a:stretch>
        </p:blipFill>
        <p:spPr>
          <a:xfrm>
            <a:off x="482065" y="2096503"/>
            <a:ext cx="3007353" cy="2127008"/>
          </a:xfrm>
          <a:prstGeom prst="rect">
            <a:avLst/>
          </a:prstGeom>
        </p:spPr>
      </p:pic>
      <p:graphicFrame>
        <p:nvGraphicFramePr>
          <p:cNvPr id="12" name="Table 11">
            <a:extLst>
              <a:ext uri="{FF2B5EF4-FFF2-40B4-BE49-F238E27FC236}">
                <a16:creationId xmlns:a16="http://schemas.microsoft.com/office/drawing/2014/main" id="{538960D9-5599-4EA8-A744-A23E2FF9F4A9}"/>
              </a:ext>
            </a:extLst>
          </p:cNvPr>
          <p:cNvGraphicFramePr>
            <a:graphicFrameLocks noGrp="1"/>
          </p:cNvGraphicFramePr>
          <p:nvPr>
            <p:extLst>
              <p:ext uri="{D42A27DB-BD31-4B8C-83A1-F6EECF244321}">
                <p14:modId xmlns:p14="http://schemas.microsoft.com/office/powerpoint/2010/main" val="200595519"/>
              </p:ext>
            </p:extLst>
          </p:nvPr>
        </p:nvGraphicFramePr>
        <p:xfrm>
          <a:off x="3078945" y="4076632"/>
          <a:ext cx="3504152" cy="914400"/>
        </p:xfrm>
        <a:graphic>
          <a:graphicData uri="http://schemas.openxmlformats.org/drawingml/2006/table">
            <a:tbl>
              <a:tblPr/>
              <a:tblGrid>
                <a:gridCol w="690211">
                  <a:extLst>
                    <a:ext uri="{9D8B030D-6E8A-4147-A177-3AD203B41FA5}">
                      <a16:colId xmlns:a16="http://schemas.microsoft.com/office/drawing/2014/main" val="2873452690"/>
                    </a:ext>
                  </a:extLst>
                </a:gridCol>
                <a:gridCol w="2145952">
                  <a:extLst>
                    <a:ext uri="{9D8B030D-6E8A-4147-A177-3AD203B41FA5}">
                      <a16:colId xmlns:a16="http://schemas.microsoft.com/office/drawing/2014/main" val="330008146"/>
                    </a:ext>
                  </a:extLst>
                </a:gridCol>
                <a:gridCol w="667989">
                  <a:extLst>
                    <a:ext uri="{9D8B030D-6E8A-4147-A177-3AD203B41FA5}">
                      <a16:colId xmlns:a16="http://schemas.microsoft.com/office/drawing/2014/main" val="2269934011"/>
                    </a:ext>
                  </a:extLst>
                </a:gridCol>
              </a:tblGrid>
              <a:tr h="0">
                <a:tc>
                  <a:txBody>
                    <a:bodyPr/>
                    <a:lstStyle/>
                    <a:p>
                      <a:pPr algn="ctr"/>
                      <a:r>
                        <a:rPr lang="en-US" sz="900" b="1">
                          <a:latin typeface="IBM Plex Serif Light" panose="02060403050406000203" pitchFamily="18" charset="0"/>
                        </a:rPr>
                        <a:t>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1">
                          <a:latin typeface="IBM Plex Serif Light" panose="02060403050406000203" pitchFamily="18"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b="1">
                          <a:latin typeface="IBM Plex Serif Light" panose="02060403050406000203" pitchFamily="18"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1137285"/>
                  </a:ext>
                </a:extLst>
              </a:tr>
              <a:tr h="0">
                <a:tc>
                  <a:txBody>
                    <a:bodyPr/>
                    <a:lstStyle/>
                    <a:p>
                      <a:pPr algn="ctr"/>
                      <a:r>
                        <a:rPr lang="en-US" sz="900">
                          <a:latin typeface="IBM Plex Serif Light" panose="02060403050406000203" pitchFamily="18" charset="0"/>
                        </a:rPr>
                        <a:t>Inject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900">
                          <a:latin typeface="IBM Plex Serif Light" panose="02060403050406000203" pitchFamily="18" charset="0"/>
                        </a:rPr>
                        <a:t>Set DOGGY LEFT ARM to 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a:latin typeface="IBM Plex Serif Light" panose="02060403050406000203" pitchFamily="18"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626770"/>
                  </a:ext>
                </a:extLst>
              </a:tr>
              <a:tr h="0">
                <a:tc>
                  <a:txBody>
                    <a:bodyPr/>
                    <a:lstStyle/>
                    <a:p>
                      <a:pPr algn="ctr"/>
                      <a:r>
                        <a:rPr lang="en-US" sz="900">
                          <a:latin typeface="IBM Plex Serif Light" panose="02060403050406000203" pitchFamily="18" charset="0"/>
                        </a:rPr>
                        <a:t>Inject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900">
                          <a:latin typeface="IBM Plex Serif Light" panose="02060403050406000203" pitchFamily="18" charset="0"/>
                        </a:rPr>
                        <a:t>Set DOGGY RIGHT ARM to DOWN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a:latin typeface="IBM Plex Serif Light" panose="02060403050406000203" pitchFamily="18"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4758747"/>
                  </a:ext>
                </a:extLst>
              </a:tr>
              <a:tr h="0">
                <a:tc>
                  <a:txBody>
                    <a:bodyPr/>
                    <a:lstStyle/>
                    <a:p>
                      <a:pPr algn="ctr"/>
                      <a:r>
                        <a:rPr lang="en-US" sz="900">
                          <a:latin typeface="IBM Plex Serif Light" panose="02060403050406000203" pitchFamily="18" charset="0"/>
                        </a:rPr>
                        <a:t>Inject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900">
                          <a:latin typeface="IBM Plex Serif Light" panose="02060403050406000203" pitchFamily="18" charset="0"/>
                        </a:rPr>
                        <a:t>Set DOGGY RIGHT ARM to 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900">
                          <a:latin typeface="IBM Plex Serif Light" panose="02060403050406000203" pitchFamily="18"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6294687"/>
                  </a:ext>
                </a:extLst>
              </a:tr>
            </a:tbl>
          </a:graphicData>
        </a:graphic>
      </p:graphicFrame>
      <p:sp>
        <p:nvSpPr>
          <p:cNvPr id="13" name="Rectangle 12">
            <a:extLst>
              <a:ext uri="{FF2B5EF4-FFF2-40B4-BE49-F238E27FC236}">
                <a16:creationId xmlns:a16="http://schemas.microsoft.com/office/drawing/2014/main" id="{50D88CA3-F526-46A3-ACDC-AF8D49D1CAAE}"/>
              </a:ext>
            </a:extLst>
          </p:cNvPr>
          <p:cNvSpPr/>
          <p:nvPr/>
        </p:nvSpPr>
        <p:spPr>
          <a:xfrm>
            <a:off x="3283131" y="5506162"/>
            <a:ext cx="3326675" cy="738664"/>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double-click PI-GPIOD nodes and configure them as shown in following pictures and push DEPLOY button.</a:t>
            </a:r>
          </a:p>
        </p:txBody>
      </p:sp>
      <p:pic>
        <p:nvPicPr>
          <p:cNvPr id="14" name="Picture 13">
            <a:extLst>
              <a:ext uri="{FF2B5EF4-FFF2-40B4-BE49-F238E27FC236}">
                <a16:creationId xmlns:a16="http://schemas.microsoft.com/office/drawing/2014/main" id="{827B00B4-47FC-4D75-AB8C-FE13A4B79F09}"/>
              </a:ext>
            </a:extLst>
          </p:cNvPr>
          <p:cNvPicPr>
            <a:picLocks noChangeAspect="1"/>
          </p:cNvPicPr>
          <p:nvPr/>
        </p:nvPicPr>
        <p:blipFill>
          <a:blip r:embed="rId4"/>
          <a:stretch>
            <a:fillRect/>
          </a:stretch>
        </p:blipFill>
        <p:spPr>
          <a:xfrm>
            <a:off x="6676687" y="2225864"/>
            <a:ext cx="2832107" cy="3995294"/>
          </a:xfrm>
          <a:prstGeom prst="rect">
            <a:avLst/>
          </a:prstGeom>
        </p:spPr>
      </p:pic>
      <p:pic>
        <p:nvPicPr>
          <p:cNvPr id="17" name="Picture 16">
            <a:extLst>
              <a:ext uri="{FF2B5EF4-FFF2-40B4-BE49-F238E27FC236}">
                <a16:creationId xmlns:a16="http://schemas.microsoft.com/office/drawing/2014/main" id="{218D6147-1DB8-4CF8-81D7-72E3DF8468B1}"/>
              </a:ext>
            </a:extLst>
          </p:cNvPr>
          <p:cNvPicPr>
            <a:picLocks noChangeAspect="1"/>
          </p:cNvPicPr>
          <p:nvPr/>
        </p:nvPicPr>
        <p:blipFill>
          <a:blip r:embed="rId5"/>
          <a:stretch>
            <a:fillRect/>
          </a:stretch>
        </p:blipFill>
        <p:spPr>
          <a:xfrm>
            <a:off x="9331797" y="2867189"/>
            <a:ext cx="2860203" cy="4000912"/>
          </a:xfrm>
          <a:prstGeom prst="rect">
            <a:avLst/>
          </a:prstGeom>
        </p:spPr>
      </p:pic>
      <p:sp>
        <p:nvSpPr>
          <p:cNvPr id="21" name="Rectangle 20">
            <a:extLst>
              <a:ext uri="{FF2B5EF4-FFF2-40B4-BE49-F238E27FC236}">
                <a16:creationId xmlns:a16="http://schemas.microsoft.com/office/drawing/2014/main" id="{0DD0EE41-EA28-4393-A31B-ACB86EDE0D59}"/>
              </a:ext>
            </a:extLst>
          </p:cNvPr>
          <p:cNvSpPr/>
          <p:nvPr/>
        </p:nvSpPr>
        <p:spPr>
          <a:xfrm>
            <a:off x="3525613" y="3447899"/>
            <a:ext cx="3084193" cy="523220"/>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configure other INJECT nodes as in following table</a:t>
            </a:r>
          </a:p>
        </p:txBody>
      </p:sp>
    </p:spTree>
    <p:extLst>
      <p:ext uri="{BB962C8B-B14F-4D97-AF65-F5344CB8AC3E}">
        <p14:creationId xmlns:p14="http://schemas.microsoft.com/office/powerpoint/2010/main" val="2358442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28175" cy="1325563"/>
          </a:xfrm>
        </p:spPr>
        <p:txBody>
          <a:bodyPr>
            <a:normAutofit/>
          </a:bodyPr>
          <a:lstStyle/>
          <a:p>
            <a:r>
              <a:rPr lang="en-US"/>
              <a:t>Instruction: </a:t>
            </a:r>
            <a:r>
              <a:rPr lang="en-GB">
                <a:solidFill>
                  <a:prstClr val="black"/>
                </a:solidFill>
              </a:rPr>
              <a:t>Setup and Test Doggy front legs (SG-90)</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28</a:t>
            </a:fld>
            <a:endParaRPr lang="en-US"/>
          </a:p>
        </p:txBody>
      </p:sp>
      <p:sp>
        <p:nvSpPr>
          <p:cNvPr id="6" name="Rectangle 5">
            <a:extLst>
              <a:ext uri="{FF2B5EF4-FFF2-40B4-BE49-F238E27FC236}">
                <a16:creationId xmlns:a16="http://schemas.microsoft.com/office/drawing/2014/main" id="{70B61CEA-81F9-4449-A4C4-51D698011DA0}"/>
              </a:ext>
            </a:extLst>
          </p:cNvPr>
          <p:cNvSpPr/>
          <p:nvPr/>
        </p:nvSpPr>
        <p:spPr>
          <a:xfrm>
            <a:off x="7577288" y="0"/>
            <a:ext cx="2145716" cy="307777"/>
          </a:xfrm>
          <a:prstGeom prst="rect">
            <a:avLst/>
          </a:prstGeom>
        </p:spPr>
        <p:txBody>
          <a:bodyPr wrap="none">
            <a:spAutoFit/>
          </a:bodyPr>
          <a:lstStyle/>
          <a:p>
            <a:r>
              <a:rPr lang="en-GB" sz="1400" i="1">
                <a:latin typeface="IBM Plex Sans Light" panose="020B0403050203000203" pitchFamily="34" charset="0"/>
              </a:rPr>
              <a:t>Apply to: Doggy Premium</a:t>
            </a:r>
            <a:endParaRPr lang="en-US" sz="1400" i="1">
              <a:latin typeface="IBM Plex Sans Light" panose="020B0403050203000203" pitchFamily="34" charset="0"/>
            </a:endParaRPr>
          </a:p>
        </p:txBody>
      </p:sp>
      <p:sp>
        <p:nvSpPr>
          <p:cNvPr id="9" name="Rectangle 8">
            <a:extLst>
              <a:ext uri="{FF2B5EF4-FFF2-40B4-BE49-F238E27FC236}">
                <a16:creationId xmlns:a16="http://schemas.microsoft.com/office/drawing/2014/main" id="{E1B96557-BA62-4AAA-B5CE-241C618246B7}"/>
              </a:ext>
            </a:extLst>
          </p:cNvPr>
          <p:cNvSpPr/>
          <p:nvPr/>
        </p:nvSpPr>
        <p:spPr>
          <a:xfrm>
            <a:off x="838199" y="107691"/>
            <a:ext cx="5158340" cy="369332"/>
          </a:xfrm>
          <a:prstGeom prst="rect">
            <a:avLst/>
          </a:prstGeom>
        </p:spPr>
        <p:txBody>
          <a:bodyPr wrap="square">
            <a:spAutoFit/>
          </a:bodyPr>
          <a:lstStyle/>
          <a:p>
            <a:r>
              <a:rPr lang="en-US" i="1"/>
              <a:t>Instruction: Setup and test Doggy front legs – 11c</a:t>
            </a:r>
          </a:p>
        </p:txBody>
      </p:sp>
      <p:sp>
        <p:nvSpPr>
          <p:cNvPr id="15" name="Arrow: Pentagon 14">
            <a:extLst>
              <a:ext uri="{FF2B5EF4-FFF2-40B4-BE49-F238E27FC236}">
                <a16:creationId xmlns:a16="http://schemas.microsoft.com/office/drawing/2014/main" id="{C44E744C-0EC2-4551-B00B-FAF93EC4A135}"/>
              </a:ext>
            </a:extLst>
          </p:cNvPr>
          <p:cNvSpPr/>
          <p:nvPr/>
        </p:nvSpPr>
        <p:spPr>
          <a:xfrm>
            <a:off x="10962943" y="81382"/>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19" name="Rectangle 18">
            <a:extLst>
              <a:ext uri="{FF2B5EF4-FFF2-40B4-BE49-F238E27FC236}">
                <a16:creationId xmlns:a16="http://schemas.microsoft.com/office/drawing/2014/main" id="{31A11BEE-A526-46DD-8DFB-03EB4FFE0F1D}"/>
              </a:ext>
            </a:extLst>
          </p:cNvPr>
          <p:cNvSpPr/>
          <p:nvPr/>
        </p:nvSpPr>
        <p:spPr>
          <a:xfrm>
            <a:off x="482065" y="1690688"/>
            <a:ext cx="5527876" cy="523220"/>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Push "Set DOGGY LEFT ARM to UP" and "Set DOGGY RIGHT ARM to UP" inject nodes. Attach front legs to let Doggy to its belly.</a:t>
            </a:r>
          </a:p>
        </p:txBody>
      </p:sp>
      <p:pic>
        <p:nvPicPr>
          <p:cNvPr id="3" name="Picture 2">
            <a:extLst>
              <a:ext uri="{FF2B5EF4-FFF2-40B4-BE49-F238E27FC236}">
                <a16:creationId xmlns:a16="http://schemas.microsoft.com/office/drawing/2014/main" id="{2560E0C9-74C1-4B7F-90C7-566A9D4E25AA}"/>
              </a:ext>
            </a:extLst>
          </p:cNvPr>
          <p:cNvPicPr>
            <a:picLocks noChangeAspect="1"/>
          </p:cNvPicPr>
          <p:nvPr/>
        </p:nvPicPr>
        <p:blipFill>
          <a:blip r:embed="rId3"/>
          <a:stretch>
            <a:fillRect/>
          </a:stretch>
        </p:blipFill>
        <p:spPr>
          <a:xfrm>
            <a:off x="6009941" y="1690688"/>
            <a:ext cx="6019800" cy="1990725"/>
          </a:xfrm>
          <a:prstGeom prst="rect">
            <a:avLst/>
          </a:prstGeom>
        </p:spPr>
      </p:pic>
      <p:sp>
        <p:nvSpPr>
          <p:cNvPr id="7" name="Rectangle 6">
            <a:extLst>
              <a:ext uri="{FF2B5EF4-FFF2-40B4-BE49-F238E27FC236}">
                <a16:creationId xmlns:a16="http://schemas.microsoft.com/office/drawing/2014/main" id="{09BFEB03-1AED-41B8-85B5-2440E2530F06}"/>
              </a:ext>
            </a:extLst>
          </p:cNvPr>
          <p:cNvSpPr/>
          <p:nvPr/>
        </p:nvSpPr>
        <p:spPr>
          <a:xfrm>
            <a:off x="482064" y="4916863"/>
            <a:ext cx="6685901" cy="738664"/>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Push "Set DOGGY LEFT ARM to DOWN" and "Set DOGGY RIGHT ARM to DOWN" inject nodes. Does DOGGY raised up? If not, verify that servos are mounted as described in provided instructions.</a:t>
            </a:r>
          </a:p>
        </p:txBody>
      </p:sp>
      <p:pic>
        <p:nvPicPr>
          <p:cNvPr id="8" name="Picture 7">
            <a:extLst>
              <a:ext uri="{FF2B5EF4-FFF2-40B4-BE49-F238E27FC236}">
                <a16:creationId xmlns:a16="http://schemas.microsoft.com/office/drawing/2014/main" id="{2C633CE8-2E3D-469C-86E9-E01B189488EB}"/>
              </a:ext>
            </a:extLst>
          </p:cNvPr>
          <p:cNvPicPr>
            <a:picLocks noChangeAspect="1"/>
          </p:cNvPicPr>
          <p:nvPr/>
        </p:nvPicPr>
        <p:blipFill>
          <a:blip r:embed="rId4"/>
          <a:stretch>
            <a:fillRect/>
          </a:stretch>
        </p:blipFill>
        <p:spPr>
          <a:xfrm>
            <a:off x="766183" y="2255754"/>
            <a:ext cx="4653311" cy="2555039"/>
          </a:xfrm>
          <a:prstGeom prst="rect">
            <a:avLst/>
          </a:prstGeom>
        </p:spPr>
      </p:pic>
      <p:pic>
        <p:nvPicPr>
          <p:cNvPr id="10" name="Picture 9">
            <a:extLst>
              <a:ext uri="{FF2B5EF4-FFF2-40B4-BE49-F238E27FC236}">
                <a16:creationId xmlns:a16="http://schemas.microsoft.com/office/drawing/2014/main" id="{DFE0EF39-64CB-4D8A-A44B-915E7115A2D3}"/>
              </a:ext>
            </a:extLst>
          </p:cNvPr>
          <p:cNvPicPr>
            <a:picLocks noChangeAspect="1"/>
          </p:cNvPicPr>
          <p:nvPr/>
        </p:nvPicPr>
        <p:blipFill>
          <a:blip r:embed="rId5"/>
          <a:stretch>
            <a:fillRect/>
          </a:stretch>
        </p:blipFill>
        <p:spPr>
          <a:xfrm>
            <a:off x="7167965" y="4245865"/>
            <a:ext cx="5110078" cy="2612135"/>
          </a:xfrm>
          <a:prstGeom prst="rect">
            <a:avLst/>
          </a:prstGeom>
        </p:spPr>
      </p:pic>
      <p:sp>
        <p:nvSpPr>
          <p:cNvPr id="20" name="Rectangle 19">
            <a:extLst>
              <a:ext uri="{FF2B5EF4-FFF2-40B4-BE49-F238E27FC236}">
                <a16:creationId xmlns:a16="http://schemas.microsoft.com/office/drawing/2014/main" id="{6AE57D76-8857-4904-BB6B-C7AC981F60AC}"/>
              </a:ext>
            </a:extLst>
          </p:cNvPr>
          <p:cNvSpPr/>
          <p:nvPr/>
        </p:nvSpPr>
        <p:spPr>
          <a:xfrm>
            <a:off x="3273613" y="5938388"/>
            <a:ext cx="3500846" cy="646331"/>
          </a:xfrm>
          <a:prstGeom prst="rect">
            <a:avLst/>
          </a:prstGeom>
        </p:spPr>
        <p:txBody>
          <a:bodyPr wrap="square">
            <a:spAutoFit/>
          </a:bodyPr>
          <a:lstStyle/>
          <a:p>
            <a:pPr lvl="0">
              <a:spcBef>
                <a:spcPts val="1000"/>
              </a:spcBef>
              <a:buClr>
                <a:srgbClr val="0064FF"/>
              </a:buClr>
            </a:pPr>
            <a:r>
              <a:rPr lang="en-GB" b="1" i="1">
                <a:solidFill>
                  <a:prstClr val="black"/>
                </a:solidFill>
                <a:latin typeface="IBM Plex Sans Light" charset="0"/>
              </a:rPr>
              <a:t>That’s all! We’re ready to build a story with Doggy’s front legs!</a:t>
            </a:r>
          </a:p>
        </p:txBody>
      </p:sp>
    </p:spTree>
    <p:extLst>
      <p:ext uri="{BB962C8B-B14F-4D97-AF65-F5344CB8AC3E}">
        <p14:creationId xmlns:p14="http://schemas.microsoft.com/office/powerpoint/2010/main" val="808907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6271-AFCC-4FFB-BCD6-501BD6AB9E8D}"/>
              </a:ext>
            </a:extLst>
          </p:cNvPr>
          <p:cNvSpPr>
            <a:spLocks noGrp="1"/>
          </p:cNvSpPr>
          <p:nvPr>
            <p:ph type="title"/>
          </p:nvPr>
        </p:nvSpPr>
        <p:spPr/>
        <p:txBody>
          <a:bodyPr/>
          <a:lstStyle/>
          <a:p>
            <a:r>
              <a:rPr lang="it-IT" err="1"/>
              <a:t>Tales</a:t>
            </a:r>
            <a:r>
              <a:rPr lang="it-IT"/>
              <a:t> of </a:t>
            </a:r>
            <a:r>
              <a:rPr lang="it-IT" err="1"/>
              <a:t>two</a:t>
            </a:r>
            <a:r>
              <a:rPr lang="it-IT"/>
              <a:t> </a:t>
            </a:r>
            <a:r>
              <a:rPr lang="it-IT" err="1"/>
              <a:t>Doggies</a:t>
            </a:r>
            <a:endParaRPr lang="en-US"/>
          </a:p>
        </p:txBody>
      </p:sp>
      <p:sp>
        <p:nvSpPr>
          <p:cNvPr id="3" name="Content Placeholder 2">
            <a:extLst>
              <a:ext uri="{FF2B5EF4-FFF2-40B4-BE49-F238E27FC236}">
                <a16:creationId xmlns:a16="http://schemas.microsoft.com/office/drawing/2014/main" id="{290D272C-261F-4312-9A7C-238BD6FE61C4}"/>
              </a:ext>
            </a:extLst>
          </p:cNvPr>
          <p:cNvSpPr>
            <a:spLocks noGrp="1"/>
          </p:cNvSpPr>
          <p:nvPr>
            <p:ph idx="1"/>
          </p:nvPr>
        </p:nvSpPr>
        <p:spPr>
          <a:xfrm>
            <a:off x="838199" y="1825625"/>
            <a:ext cx="11033125" cy="1325563"/>
          </a:xfrm>
        </p:spPr>
        <p:txBody>
          <a:bodyPr>
            <a:normAutofit/>
          </a:bodyPr>
          <a:lstStyle/>
          <a:p>
            <a:r>
              <a:rPr lang="en-GB" sz="1400"/>
              <a:t>TJBot loves pets even they could be noisy. He/Her owns two dogs, Doggy and MiniDoggy.</a:t>
            </a:r>
          </a:p>
          <a:p>
            <a:r>
              <a:rPr lang="en-GB" sz="1400"/>
              <a:t>Doggy is a very careful watchdog. Nothing and no one can pass in front of it without getting a strong barking.</a:t>
            </a:r>
          </a:p>
          <a:p>
            <a:r>
              <a:rPr lang="en-GB" sz="1400"/>
              <a:t>Mini Doggy is more distracted one, it doesn’t look at what happens around it but it’s happy to play with TJBot.</a:t>
            </a:r>
          </a:p>
        </p:txBody>
      </p:sp>
      <p:pic>
        <p:nvPicPr>
          <p:cNvPr id="4" name="t01s05.TJBot.waked.up.Calm.Down.Doggy.reduced">
            <a:hlinkClick r:id="" action="ppaction://media"/>
            <a:extLst>
              <a:ext uri="{FF2B5EF4-FFF2-40B4-BE49-F238E27FC236}">
                <a16:creationId xmlns:a16="http://schemas.microsoft.com/office/drawing/2014/main" id="{F71A9001-B093-458D-8F29-93CEB15C9A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70136" y="3020701"/>
            <a:ext cx="6821863" cy="3837298"/>
          </a:xfrm>
          <a:prstGeom prst="rect">
            <a:avLst/>
          </a:prstGeom>
        </p:spPr>
      </p:pic>
      <p:sp>
        <p:nvSpPr>
          <p:cNvPr id="5" name="Content Placeholder 2">
            <a:extLst>
              <a:ext uri="{FF2B5EF4-FFF2-40B4-BE49-F238E27FC236}">
                <a16:creationId xmlns:a16="http://schemas.microsoft.com/office/drawing/2014/main" id="{755EB029-971F-47C0-9397-E77D36CFCB01}"/>
              </a:ext>
            </a:extLst>
          </p:cNvPr>
          <p:cNvSpPr txBox="1">
            <a:spLocks/>
          </p:cNvSpPr>
          <p:nvPr/>
        </p:nvSpPr>
        <p:spPr>
          <a:xfrm>
            <a:off x="838199" y="2841235"/>
            <a:ext cx="4531937" cy="302117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400"/>
              <a:t>In the following scenarios, we follow TJBot and its doggies in some funny stories learning how IBM solutions could be applied to real life examples.</a:t>
            </a:r>
          </a:p>
          <a:p>
            <a:r>
              <a:rPr lang="en-GB" sz="1400"/>
              <a:t>Every tale includes Doggy requirement, Skills, Age, Knowledge acquired and preparation steps.</a:t>
            </a:r>
          </a:p>
          <a:p>
            <a:r>
              <a:rPr lang="en-GB" sz="1400" b="1"/>
              <a:t>Tales available:</a:t>
            </a:r>
          </a:p>
          <a:p>
            <a:pPr marL="358775" lvl="1"/>
            <a:r>
              <a:rPr lang="en-GB" sz="1400">
                <a:hlinkClick r:id="rId5" action="ppaction://hlinksldjump"/>
              </a:rPr>
              <a:t>Doggy barks and wags its tail if an object is less than 30cm away</a:t>
            </a:r>
            <a:endParaRPr lang="en-GB" sz="1400"/>
          </a:p>
          <a:p>
            <a:pPr marL="358775" lvl="1"/>
            <a:r>
              <a:rPr lang="en-GB" sz="1400">
                <a:hlinkClick r:id="rId6" action="ppaction://hlinksldjump"/>
              </a:rPr>
              <a:t>Doggy is a greedy pet and needs to eat better and exercise</a:t>
            </a:r>
            <a:endParaRPr lang="en-GB" sz="1400"/>
          </a:p>
        </p:txBody>
      </p:sp>
      <p:sp>
        <p:nvSpPr>
          <p:cNvPr id="7" name="Speech Bubble: Oval 6">
            <a:extLst>
              <a:ext uri="{FF2B5EF4-FFF2-40B4-BE49-F238E27FC236}">
                <a16:creationId xmlns:a16="http://schemas.microsoft.com/office/drawing/2014/main" id="{FB370B65-E005-4E57-BB8C-602C752DEB7B}"/>
              </a:ext>
            </a:extLst>
          </p:cNvPr>
          <p:cNvSpPr/>
          <p:nvPr/>
        </p:nvSpPr>
        <p:spPr>
          <a:xfrm>
            <a:off x="7904862" y="273465"/>
            <a:ext cx="2221906" cy="922946"/>
          </a:xfrm>
          <a:prstGeom prst="wedgeEllipseCallout">
            <a:avLst>
              <a:gd name="adj1" fmla="val 58160"/>
              <a:gd name="adj2" fmla="val 49773"/>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Once upon a time…</a:t>
            </a:r>
          </a:p>
        </p:txBody>
      </p:sp>
      <p:sp>
        <p:nvSpPr>
          <p:cNvPr id="8" name="Rectangle 7">
            <a:extLst>
              <a:ext uri="{FF2B5EF4-FFF2-40B4-BE49-F238E27FC236}">
                <a16:creationId xmlns:a16="http://schemas.microsoft.com/office/drawing/2014/main" id="{82A4BCBE-E7C4-4A8D-BE71-B0A91A099C26}"/>
              </a:ext>
            </a:extLst>
          </p:cNvPr>
          <p:cNvSpPr/>
          <p:nvPr/>
        </p:nvSpPr>
        <p:spPr>
          <a:xfrm>
            <a:off x="1483314" y="5436875"/>
            <a:ext cx="3241705" cy="923330"/>
          </a:xfrm>
          <a:prstGeom prst="rect">
            <a:avLst/>
          </a:prstGeom>
        </p:spPr>
        <p:txBody>
          <a:bodyPr wrap="square">
            <a:spAutoFit/>
          </a:bodyPr>
          <a:lstStyle/>
          <a:p>
            <a:r>
              <a:rPr lang="en-GB" b="1" i="1">
                <a:latin typeface="IBM Plex Sans Light" panose="020B0403050203000203" pitchFamily="34" charset="0"/>
              </a:rPr>
              <a:t>We Need You! </a:t>
            </a:r>
          </a:p>
          <a:p>
            <a:r>
              <a:rPr lang="en-GB" b="1" i="1">
                <a:latin typeface="IBM Plex Sans Light" panose="020B0403050203000203" pitchFamily="34" charset="0"/>
              </a:rPr>
              <a:t>Submit your stories to expand Doggy's behaviour :)</a:t>
            </a:r>
            <a:endParaRPr lang="en-US" b="1" i="1">
              <a:latin typeface="IBM Plex Sans Light" panose="020B0403050203000203" pitchFamily="34" charset="0"/>
            </a:endParaRPr>
          </a:p>
        </p:txBody>
      </p:sp>
      <p:sp>
        <p:nvSpPr>
          <p:cNvPr id="9" name="Flowchart: Delay 8">
            <a:extLst>
              <a:ext uri="{FF2B5EF4-FFF2-40B4-BE49-F238E27FC236}">
                <a16:creationId xmlns:a16="http://schemas.microsoft.com/office/drawing/2014/main" id="{AAAE428C-DEFE-4B2C-A69A-9232D1A5161B}"/>
              </a:ext>
            </a:extLst>
          </p:cNvPr>
          <p:cNvSpPr/>
          <p:nvPr/>
        </p:nvSpPr>
        <p:spPr>
          <a:xfrm rot="16200000">
            <a:off x="10960272" y="200729"/>
            <a:ext cx="145473" cy="83127"/>
          </a:xfrm>
          <a:prstGeom prst="flowChartDela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A26ACB6-62C8-4566-AB2A-A580E19AD0A1}"/>
              </a:ext>
            </a:extLst>
          </p:cNvPr>
          <p:cNvSpPr/>
          <p:nvPr/>
        </p:nvSpPr>
        <p:spPr>
          <a:xfrm>
            <a:off x="10370126" y="273465"/>
            <a:ext cx="1371600" cy="99752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31A46E0-38EF-4952-8E25-A0C7B9037B7A}"/>
              </a:ext>
            </a:extLst>
          </p:cNvPr>
          <p:cNvSpPr/>
          <p:nvPr/>
        </p:nvSpPr>
        <p:spPr>
          <a:xfrm>
            <a:off x="10370126" y="1302166"/>
            <a:ext cx="1371600" cy="2286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nual Operation 11">
            <a:extLst>
              <a:ext uri="{FF2B5EF4-FFF2-40B4-BE49-F238E27FC236}">
                <a16:creationId xmlns:a16="http://schemas.microsoft.com/office/drawing/2014/main" id="{54422FE1-8E12-46DB-866D-E8D7AD16B14E}"/>
              </a:ext>
            </a:extLst>
          </p:cNvPr>
          <p:cNvSpPr/>
          <p:nvPr/>
        </p:nvSpPr>
        <p:spPr>
          <a:xfrm flipV="1">
            <a:off x="10513463" y="1561939"/>
            <a:ext cx="280554" cy="169653"/>
          </a:xfrm>
          <a:prstGeom prst="flowChartManualOperat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nual Operation 12">
            <a:extLst>
              <a:ext uri="{FF2B5EF4-FFF2-40B4-BE49-F238E27FC236}">
                <a16:creationId xmlns:a16="http://schemas.microsoft.com/office/drawing/2014/main" id="{E6FE5C05-6F99-449F-805F-82D1802DA87E}"/>
              </a:ext>
            </a:extLst>
          </p:cNvPr>
          <p:cNvSpPr/>
          <p:nvPr/>
        </p:nvSpPr>
        <p:spPr>
          <a:xfrm flipV="1">
            <a:off x="11341272" y="1561939"/>
            <a:ext cx="280554" cy="169653"/>
          </a:xfrm>
          <a:prstGeom prst="flowChartManualOperat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EEB25E3-0949-4BDA-8B54-45C235FB0265}"/>
              </a:ext>
            </a:extLst>
          </p:cNvPr>
          <p:cNvSpPr/>
          <p:nvPr/>
        </p:nvSpPr>
        <p:spPr>
          <a:xfrm>
            <a:off x="10627763" y="928089"/>
            <a:ext cx="171451" cy="1714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E7D3CF-431C-46CC-9B98-8DF76C75C591}"/>
              </a:ext>
            </a:extLst>
          </p:cNvPr>
          <p:cNvSpPr/>
          <p:nvPr/>
        </p:nvSpPr>
        <p:spPr>
          <a:xfrm>
            <a:off x="11341272" y="928089"/>
            <a:ext cx="171451" cy="1714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Shape 15">
            <a:extLst>
              <a:ext uri="{FF2B5EF4-FFF2-40B4-BE49-F238E27FC236}">
                <a16:creationId xmlns:a16="http://schemas.microsoft.com/office/drawing/2014/main" id="{0DEBF1F5-108B-4D07-8CC9-FDF1A400E76F}"/>
              </a:ext>
            </a:extLst>
          </p:cNvPr>
          <p:cNvSpPr/>
          <p:nvPr/>
        </p:nvSpPr>
        <p:spPr>
          <a:xfrm flipH="1">
            <a:off x="11768770" y="922297"/>
            <a:ext cx="211432" cy="379868"/>
          </a:xfrm>
          <a:prstGeom prst="corne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96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Kit structure and generic requirements</a:t>
            </a:r>
          </a:p>
        </p:txBody>
      </p:sp>
      <p:sp>
        <p:nvSpPr>
          <p:cNvPr id="3" name="Content Placeholder 2"/>
          <p:cNvSpPr>
            <a:spLocks noGrp="1"/>
          </p:cNvSpPr>
          <p:nvPr>
            <p:ph idx="1"/>
          </p:nvPr>
        </p:nvSpPr>
        <p:spPr/>
        <p:txBody>
          <a:bodyPr>
            <a:normAutofit/>
          </a:bodyPr>
          <a:lstStyle/>
          <a:p>
            <a:pPr marL="0" indent="0">
              <a:lnSpc>
                <a:spcPct val="120000"/>
              </a:lnSpc>
              <a:buNone/>
            </a:pPr>
            <a:r>
              <a:rPr lang="en-GB"/>
              <a:t>This activity is composed by tales and scenes, with clear requirements and detailed steps.</a:t>
            </a:r>
          </a:p>
          <a:p>
            <a:pPr marL="0" indent="0">
              <a:lnSpc>
                <a:spcPct val="120000"/>
              </a:lnSpc>
              <a:buNone/>
            </a:pPr>
            <a:r>
              <a:rPr lang="en-GB"/>
              <a:t>Common requirements:</a:t>
            </a:r>
            <a:endParaRPr lang="en-US" b="1">
              <a:latin typeface="IBM Plex Sans" charset="0"/>
              <a:ea typeface="IBM Plex Sans" charset="0"/>
              <a:cs typeface="IBM Plex Sans" charset="0"/>
            </a:endParaRPr>
          </a:p>
          <a:p>
            <a:r>
              <a:rPr lang="en-GB"/>
              <a:t>TJBot </a:t>
            </a:r>
            <a:r>
              <a:rPr lang="en-GB">
                <a:hlinkClick r:id="rId2"/>
              </a:rPr>
              <a:t>already setup and tested with Node-Red nodes</a:t>
            </a:r>
            <a:r>
              <a:rPr lang="en-GB"/>
              <a:t> by </a:t>
            </a:r>
            <a:r>
              <a:rPr lang="en-US" altLang="en-US" err="1"/>
              <a:t>JeanCarl</a:t>
            </a:r>
            <a:r>
              <a:rPr lang="en-US" altLang="en-US"/>
              <a:t> Bisson</a:t>
            </a:r>
            <a:endParaRPr lang="en-GB"/>
          </a:p>
          <a:p>
            <a:r>
              <a:rPr lang="en-GB"/>
              <a:t>Doggy </a:t>
            </a:r>
            <a:r>
              <a:rPr lang="en-GB">
                <a:hlinkClick r:id="rId3"/>
              </a:rPr>
              <a:t>already setup and tested</a:t>
            </a:r>
            <a:r>
              <a:rPr lang="en-GB"/>
              <a:t> (note: some scenes require a specific Doggy version. Build your Doggy according to the story that you want to tell). This activity also includes instructions to build Doggy.</a:t>
            </a:r>
          </a:p>
          <a:p>
            <a:r>
              <a:rPr lang="en-GB" b="1"/>
              <a:t>Skill:</a:t>
            </a:r>
            <a:r>
              <a:rPr lang="en-GB"/>
              <a:t> Node-Red (basic level)</a:t>
            </a:r>
          </a:p>
          <a:p>
            <a:r>
              <a:rPr lang="en-GB" b="1"/>
              <a:t>Age:</a:t>
            </a:r>
            <a:r>
              <a:rPr lang="en-GB"/>
              <a:t> 8+ (Doggy already setup and tested)</a:t>
            </a:r>
          </a:p>
          <a:p>
            <a:r>
              <a:rPr lang="en-GB" b="1"/>
              <a:t>Age: </a:t>
            </a:r>
            <a:r>
              <a:rPr lang="en-GB"/>
              <a:t>12+ (Doggy not yet built and setup) </a:t>
            </a:r>
          </a:p>
          <a:p>
            <a:pPr marL="0" indent="0">
              <a:buNone/>
            </a:pPr>
            <a:r>
              <a:rPr lang="en-GB"/>
              <a:t>Before starting, verify if updates, including more tales, are available on </a:t>
            </a:r>
            <a:r>
              <a:rPr lang="en-GB">
                <a:hlinkClick r:id="rId4"/>
              </a:rPr>
              <a:t>Doggy Web Site</a:t>
            </a:r>
            <a:endParaRPr lang="en-GB"/>
          </a:p>
        </p:txBody>
      </p:sp>
      <p:sp>
        <p:nvSpPr>
          <p:cNvPr id="5" name="TextBox 4"/>
          <p:cNvSpPr txBox="1"/>
          <p:nvPr/>
        </p:nvSpPr>
        <p:spPr>
          <a:xfrm>
            <a:off x="8641100" y="0"/>
            <a:ext cx="3550900" cy="646331"/>
          </a:xfrm>
          <a:prstGeom prst="rect">
            <a:avLst/>
          </a:prstGeom>
          <a:solidFill>
            <a:schemeClr val="accent4">
              <a:lumMod val="60000"/>
              <a:lumOff val="40000"/>
            </a:schemeClr>
          </a:solidFill>
        </p:spPr>
        <p:txBody>
          <a:bodyPr wrap="square" rtlCol="0">
            <a:spAutoFit/>
          </a:bodyPr>
          <a:lstStyle/>
          <a:p>
            <a:r>
              <a:rPr lang="it-IT" err="1"/>
              <a:t>Hint</a:t>
            </a:r>
            <a:r>
              <a:rPr lang="it-IT"/>
              <a:t>: </a:t>
            </a:r>
            <a:r>
              <a:rPr lang="it-IT" err="1"/>
              <a:t>Remove</a:t>
            </a:r>
            <a:r>
              <a:rPr lang="it-IT"/>
              <a:t> </a:t>
            </a:r>
            <a:r>
              <a:rPr lang="it-IT" err="1"/>
              <a:t>this</a:t>
            </a:r>
            <a:r>
              <a:rPr lang="it-IT"/>
              <a:t> slide from </a:t>
            </a:r>
            <a:r>
              <a:rPr lang="it-IT" err="1"/>
              <a:t>student</a:t>
            </a:r>
            <a:r>
              <a:rPr lang="it-IT"/>
              <a:t> presentation</a:t>
            </a:r>
            <a:endParaRPr lang="en-US"/>
          </a:p>
        </p:txBody>
      </p:sp>
      <p:pic>
        <p:nvPicPr>
          <p:cNvPr id="7" name="Picture 6">
            <a:extLst>
              <a:ext uri="{FF2B5EF4-FFF2-40B4-BE49-F238E27FC236}">
                <a16:creationId xmlns:a16="http://schemas.microsoft.com/office/drawing/2014/main" id="{B704682B-EA6C-44C8-AF31-D09A4E6F4715}"/>
              </a:ext>
            </a:extLst>
          </p:cNvPr>
          <p:cNvPicPr>
            <a:picLocks noChangeAspect="1"/>
          </p:cNvPicPr>
          <p:nvPr/>
        </p:nvPicPr>
        <p:blipFill>
          <a:blip r:embed="rId5"/>
          <a:stretch>
            <a:fillRect/>
          </a:stretch>
        </p:blipFill>
        <p:spPr>
          <a:xfrm>
            <a:off x="4438650" y="4001294"/>
            <a:ext cx="6915150" cy="762000"/>
          </a:xfrm>
          <a:prstGeom prst="rect">
            <a:avLst/>
          </a:prstGeom>
        </p:spPr>
      </p:pic>
    </p:spTree>
    <p:extLst>
      <p:ext uri="{BB962C8B-B14F-4D97-AF65-F5344CB8AC3E}">
        <p14:creationId xmlns:p14="http://schemas.microsoft.com/office/powerpoint/2010/main" val="2661104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Instruction: </a:t>
            </a:r>
            <a:r>
              <a:rPr lang="en-US">
                <a:solidFill>
                  <a:prstClr val="black"/>
                </a:solidFill>
              </a:rPr>
              <a:t>Tale 1 - Nothing and no one can pass without getting a strong barking from Doggy. </a:t>
            </a:r>
            <a:r>
              <a:rPr lang="en-US" err="1">
                <a:solidFill>
                  <a:prstClr val="black"/>
                </a:solidFill>
              </a:rPr>
              <a:t>TJBot</a:t>
            </a:r>
            <a:r>
              <a:rPr lang="en-US">
                <a:solidFill>
                  <a:prstClr val="black"/>
                </a:solidFill>
              </a:rPr>
              <a:t> calms it getting a cute tail wagging.</a:t>
            </a:r>
            <a:endParaRPr lang="en-US"/>
          </a:p>
        </p:txBody>
      </p:sp>
      <p:sp>
        <p:nvSpPr>
          <p:cNvPr id="3" name="Content Placeholder 2"/>
          <p:cNvSpPr>
            <a:spLocks noGrp="1"/>
          </p:cNvSpPr>
          <p:nvPr>
            <p:ph idx="1"/>
          </p:nvPr>
        </p:nvSpPr>
        <p:spPr>
          <a:xfrm>
            <a:off x="470731" y="2026675"/>
            <a:ext cx="7032476" cy="3361759"/>
          </a:xfrm>
        </p:spPr>
        <p:txBody>
          <a:bodyPr>
            <a:normAutofit/>
          </a:bodyPr>
          <a:lstStyle/>
          <a:p>
            <a:r>
              <a:rPr lang="en-GB" sz="1800">
                <a:solidFill>
                  <a:prstClr val="black"/>
                </a:solidFill>
              </a:rPr>
              <a:t>Tale1.Scene1 - Create a flow that makes Doggy say “BARK!” if an object is less than 30cm away</a:t>
            </a:r>
          </a:p>
          <a:p>
            <a:r>
              <a:rPr lang="en-GB" sz="1800">
                <a:solidFill>
                  <a:prstClr val="black"/>
                </a:solidFill>
              </a:rPr>
              <a:t>Tale1.Scene2 – Make Doggy barking (a real barking!) if an object is less than 30cm away</a:t>
            </a:r>
          </a:p>
          <a:p>
            <a:r>
              <a:rPr lang="en-GB" sz="1800">
                <a:solidFill>
                  <a:prstClr val="black"/>
                </a:solidFill>
              </a:rPr>
              <a:t>Tale1.Scene3 – Smart barking, just one time, please!</a:t>
            </a:r>
          </a:p>
          <a:p>
            <a:r>
              <a:rPr lang="en-GB" sz="1800">
                <a:solidFill>
                  <a:prstClr val="black"/>
                </a:solidFill>
              </a:rPr>
              <a:t>Tale1.Scene4 – Doggy is happy and wags its tail</a:t>
            </a:r>
          </a:p>
          <a:p>
            <a:r>
              <a:rPr lang="en-GB" sz="1800">
                <a:solidFill>
                  <a:prstClr val="black"/>
                </a:solidFill>
              </a:rPr>
              <a:t>Tale1.Scene5 - TJBot wakes up when Doggy start barking and calms it recognizing the object</a:t>
            </a:r>
          </a:p>
        </p:txBody>
      </p:sp>
      <p:sp>
        <p:nvSpPr>
          <p:cNvPr id="4" name="Slide Number Placeholder 3"/>
          <p:cNvSpPr>
            <a:spLocks noGrp="1"/>
          </p:cNvSpPr>
          <p:nvPr>
            <p:ph type="sldNum" sz="quarter" idx="4"/>
          </p:nvPr>
        </p:nvSpPr>
        <p:spPr/>
        <p:txBody>
          <a:bodyPr/>
          <a:lstStyle/>
          <a:p>
            <a:fld id="{DCC1C4A4-046B-3E4F-A1E5-DD3794234026}" type="slidenum">
              <a:rPr lang="en-US" smtClean="0"/>
              <a:pPr/>
              <a:t>30</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a:blip r:embed="rId3"/>
          <a:stretch>
            <a:fillRect/>
          </a:stretch>
        </p:blipFill>
        <p:spPr>
          <a:xfrm>
            <a:off x="8186057" y="1888308"/>
            <a:ext cx="3810330" cy="3901778"/>
          </a:xfrm>
          <a:prstGeom prst="rect">
            <a:avLst/>
          </a:prstGeom>
        </p:spPr>
      </p:pic>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2765632" y="6449927"/>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 could be tricky but could be performed under adult’s guidance</a:t>
            </a:r>
            <a:endParaRPr lang="en-GB" sz="1400"/>
          </a:p>
          <a:p>
            <a:pPr marL="0" indent="0">
              <a:buFont typeface="Arial"/>
              <a:buNone/>
            </a:pPr>
            <a:endParaRPr lang="en-US" sz="1400"/>
          </a:p>
        </p:txBody>
      </p:sp>
      <p:sp>
        <p:nvSpPr>
          <p:cNvPr id="9" name="Explosion: 8 Points 8">
            <a:extLst>
              <a:ext uri="{FF2B5EF4-FFF2-40B4-BE49-F238E27FC236}">
                <a16:creationId xmlns:a16="http://schemas.microsoft.com/office/drawing/2014/main" id="{33F8177D-BDEA-483E-B7C3-DE32E3B137DC}"/>
              </a:ext>
            </a:extLst>
          </p:cNvPr>
          <p:cNvSpPr/>
          <p:nvPr/>
        </p:nvSpPr>
        <p:spPr>
          <a:xfrm>
            <a:off x="5804016" y="4560203"/>
            <a:ext cx="2224351" cy="1742172"/>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3BC9"/>
                </a:solidFill>
              </a:rPr>
              <a:t>Challenges included</a:t>
            </a:r>
          </a:p>
        </p:txBody>
      </p:sp>
    </p:spTree>
    <p:extLst>
      <p:ext uri="{BB962C8B-B14F-4D97-AF65-F5344CB8AC3E}">
        <p14:creationId xmlns:p14="http://schemas.microsoft.com/office/powerpoint/2010/main" val="2826824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670A29-FCE7-4D6C-8532-94389C3042F9}"/>
              </a:ext>
            </a:extLst>
          </p:cNvPr>
          <p:cNvPicPr>
            <a:picLocks noChangeAspect="1"/>
          </p:cNvPicPr>
          <p:nvPr/>
        </p:nvPicPr>
        <p:blipFill>
          <a:blip r:embed="rId2"/>
          <a:stretch>
            <a:fillRect/>
          </a:stretch>
        </p:blipFill>
        <p:spPr>
          <a:xfrm>
            <a:off x="8998101" y="2670402"/>
            <a:ext cx="2942372" cy="3334688"/>
          </a:xfrm>
          <a:prstGeom prst="rect">
            <a:avLst/>
          </a:prstGeom>
        </p:spPr>
      </p:pic>
      <p:sp>
        <p:nvSpPr>
          <p:cNvPr id="2" name="Title 1"/>
          <p:cNvSpPr>
            <a:spLocks noGrp="1"/>
          </p:cNvSpPr>
          <p:nvPr>
            <p:ph type="title"/>
          </p:nvPr>
        </p:nvSpPr>
        <p:spPr>
          <a:xfrm>
            <a:off x="838200" y="365125"/>
            <a:ext cx="8610736" cy="1325563"/>
          </a:xfrm>
        </p:spPr>
        <p:txBody>
          <a:bodyPr>
            <a:normAutofit fontScale="90000"/>
          </a:bodyPr>
          <a:lstStyle/>
          <a:p>
            <a:r>
              <a:rPr lang="en-US"/>
              <a:t>Instruction: </a:t>
            </a:r>
            <a:r>
              <a:rPr lang="en-GB">
                <a:solidFill>
                  <a:prstClr val="black"/>
                </a:solidFill>
              </a:rPr>
              <a:t>Tale1.Scene1 - Doggy say “BARK!” if an object is less than 30cm away</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31</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4"/>
          <a:srcRect b="53559"/>
          <a:stretch/>
        </p:blipFill>
        <p:spPr>
          <a:xfrm>
            <a:off x="9518592" y="107691"/>
            <a:ext cx="2690017" cy="1279251"/>
          </a:xfrm>
          <a:prstGeom prst="rect">
            <a:avLst/>
          </a:prstGeom>
        </p:spPr>
      </p:pic>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2765632" y="6449927"/>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 could be tricky but could be performed under adult’s guidance</a:t>
            </a:r>
            <a:endParaRPr lang="en-GB" sz="1400"/>
          </a:p>
          <a:p>
            <a:pPr marL="0" indent="0">
              <a:buFont typeface="Arial"/>
              <a:buNone/>
            </a:pPr>
            <a:endParaRPr lang="en-US" sz="1400"/>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says “BARK!” T01S01a</a:t>
            </a:r>
          </a:p>
        </p:txBody>
      </p:sp>
      <p:sp>
        <p:nvSpPr>
          <p:cNvPr id="7" name="Content Placeholder 6">
            <a:extLst>
              <a:ext uri="{FF2B5EF4-FFF2-40B4-BE49-F238E27FC236}">
                <a16:creationId xmlns:a16="http://schemas.microsoft.com/office/drawing/2014/main" id="{63A9836E-015A-4D14-92BD-D6949E439F01}"/>
              </a:ext>
            </a:extLst>
          </p:cNvPr>
          <p:cNvSpPr>
            <a:spLocks noGrp="1"/>
          </p:cNvSpPr>
          <p:nvPr>
            <p:ph idx="1"/>
          </p:nvPr>
        </p:nvSpPr>
        <p:spPr>
          <a:xfrm>
            <a:off x="453640" y="1690687"/>
            <a:ext cx="4357642" cy="4611687"/>
          </a:xfrm>
          <a:solidFill>
            <a:schemeClr val="accent1">
              <a:lumMod val="20000"/>
              <a:lumOff val="80000"/>
            </a:schemeClr>
          </a:solidFill>
        </p:spPr>
        <p:txBody>
          <a:bodyPr>
            <a:noAutofit/>
          </a:bodyPr>
          <a:lstStyle/>
          <a:p>
            <a:pPr marL="0" indent="0">
              <a:buNone/>
            </a:pPr>
            <a:r>
              <a:rPr lang="en-GB" sz="1400"/>
              <a:t>Doggy is a very careful watchdog. Nothing and no one can pass without getting a strong barking.</a:t>
            </a:r>
          </a:p>
          <a:p>
            <a:r>
              <a:rPr lang="en-GB" sz="1400" b="1"/>
              <a:t>Requirement</a:t>
            </a:r>
            <a:r>
              <a:rPr lang="en-GB" sz="1400"/>
              <a:t>: TJBot, Doggy (Basic, Standard or Premium) – already setup and tested</a:t>
            </a:r>
          </a:p>
          <a:p>
            <a:r>
              <a:rPr lang="en-GB" sz="1400" b="1"/>
              <a:t>Skill</a:t>
            </a:r>
            <a:r>
              <a:rPr lang="en-GB" sz="1400"/>
              <a:t>: Node-Red (basic level)</a:t>
            </a:r>
          </a:p>
          <a:p>
            <a:r>
              <a:rPr lang="en-GB" sz="1400" b="1"/>
              <a:t>Age</a:t>
            </a:r>
            <a:r>
              <a:rPr lang="en-GB" sz="1400"/>
              <a:t>: 8+</a:t>
            </a:r>
          </a:p>
          <a:p>
            <a:r>
              <a:rPr lang="en-GB" sz="1400" b="1"/>
              <a:t>Knowledge acquired</a:t>
            </a:r>
            <a:r>
              <a:rPr lang="en-GB" sz="1400"/>
              <a:t>: Sonar sensor usage, test condition, set value to variable, debugging</a:t>
            </a:r>
          </a:p>
          <a:p>
            <a:r>
              <a:rPr lang="en-GB" sz="1400" b="1"/>
              <a:t>Preparation steps </a:t>
            </a:r>
            <a:r>
              <a:rPr lang="en-GB" sz="1400"/>
              <a:t>(usually performed by </a:t>
            </a:r>
            <a:r>
              <a:rPr lang="en-GB" sz="1400" err="1"/>
              <a:t>IBMers</a:t>
            </a:r>
            <a:r>
              <a:rPr lang="en-GB" sz="1400"/>
              <a:t>, Teachers…):</a:t>
            </a:r>
          </a:p>
          <a:p>
            <a:pPr marL="533400" lvl="1"/>
            <a:r>
              <a:rPr lang="en-GB" sz="1400"/>
              <a:t>point your browser to Node-Red Dashboard - http://«TJBot_ip_address»:1880</a:t>
            </a:r>
          </a:p>
          <a:p>
            <a:pPr marL="533400" lvl="1"/>
            <a:r>
              <a:rPr lang="en-GB" sz="1400"/>
              <a:t>verify that TJBot is fully functional and node-red is working as expected.</a:t>
            </a:r>
          </a:p>
          <a:p>
            <a:pPr marL="533400" lvl="1"/>
            <a:r>
              <a:rPr lang="en-GB" sz="1400"/>
              <a:t>disable every existing Flow (double-click each label, set Status to “Disabled”, press “Done” to close)</a:t>
            </a:r>
          </a:p>
        </p:txBody>
      </p:sp>
      <p:sp>
        <p:nvSpPr>
          <p:cNvPr id="11" name="Rectangle 10">
            <a:extLst>
              <a:ext uri="{FF2B5EF4-FFF2-40B4-BE49-F238E27FC236}">
                <a16:creationId xmlns:a16="http://schemas.microsoft.com/office/drawing/2014/main" id="{3FD91F59-F316-4BE6-A0BD-EFB7C71B9BCA}"/>
              </a:ext>
            </a:extLst>
          </p:cNvPr>
          <p:cNvSpPr/>
          <p:nvPr/>
        </p:nvSpPr>
        <p:spPr>
          <a:xfrm>
            <a:off x="4898572" y="1793721"/>
            <a:ext cx="3951514" cy="3016210"/>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point your browser to Node-Red Dashboard - http://«TJBot_ip_address»:1880</a:t>
            </a:r>
          </a:p>
          <a:p>
            <a:pPr marL="228600" lvl="0" indent="-228600">
              <a:spcBef>
                <a:spcPts val="1000"/>
              </a:spcBef>
              <a:buClr>
                <a:srgbClr val="0064FF"/>
              </a:buClr>
              <a:buFont typeface="Arial"/>
              <a:buChar char="•"/>
            </a:pPr>
            <a:r>
              <a:rPr lang="en-GB" sz="1400">
                <a:solidFill>
                  <a:prstClr val="black"/>
                </a:solidFill>
                <a:latin typeface="IBM Plex Sans Light" charset="0"/>
              </a:rPr>
              <a:t>create a new Flow</a:t>
            </a:r>
          </a:p>
          <a:p>
            <a:pPr marL="228600" lvl="0" indent="-228600">
              <a:spcBef>
                <a:spcPts val="1000"/>
              </a:spcBef>
              <a:buClr>
                <a:srgbClr val="0064FF"/>
              </a:buClr>
              <a:buFont typeface="Arial"/>
              <a:buChar char="•"/>
            </a:pPr>
            <a:endParaRPr lang="en-GB" sz="1400">
              <a:solidFill>
                <a:prstClr val="black"/>
              </a:solidFill>
              <a:latin typeface="IBM Plex Sans Light" charset="0"/>
            </a:endParaRPr>
          </a:p>
          <a:p>
            <a:pPr marL="228600" lvl="0" indent="-228600">
              <a:spcBef>
                <a:spcPts val="1000"/>
              </a:spcBef>
              <a:buClr>
                <a:srgbClr val="0064FF"/>
              </a:buClr>
              <a:buFont typeface="Arial"/>
              <a:buChar char="•"/>
            </a:pPr>
            <a:r>
              <a:rPr lang="en-GB" sz="1400">
                <a:solidFill>
                  <a:prstClr val="black"/>
                </a:solidFill>
                <a:latin typeface="IBM Plex Sans Light" charset="0"/>
              </a:rPr>
              <a:t>double-click Flow label and rename it to “Tale1.Scene1”. Press “Done” to close.</a:t>
            </a:r>
          </a:p>
          <a:p>
            <a:pPr marL="228600" lvl="0" indent="-228600">
              <a:spcBef>
                <a:spcPts val="1000"/>
              </a:spcBef>
              <a:buClr>
                <a:srgbClr val="0064FF"/>
              </a:buClr>
              <a:buFont typeface="Arial"/>
              <a:buChar char="•"/>
            </a:pPr>
            <a:r>
              <a:rPr lang="en-GB" sz="1400">
                <a:solidFill>
                  <a:prstClr val="black"/>
                </a:solidFill>
                <a:latin typeface="IBM Plex Sans Light" charset="0"/>
              </a:rPr>
              <a:t>drag PI-SRF node to the working area</a:t>
            </a:r>
          </a:p>
          <a:p>
            <a:pPr marL="228600" lvl="0" indent="-228600">
              <a:spcBef>
                <a:spcPts val="1000"/>
              </a:spcBef>
              <a:buClr>
                <a:srgbClr val="0064FF"/>
              </a:buClr>
              <a:buFont typeface="Arial"/>
              <a:buChar char="•"/>
            </a:pPr>
            <a:r>
              <a:rPr lang="en-GB" sz="1400">
                <a:solidFill>
                  <a:prstClr val="black"/>
                </a:solidFill>
                <a:latin typeface="IBM Plex Sans Light" charset="0"/>
              </a:rPr>
              <a:t>double-click PI-SRF node and configure it as shown in the following picture</a:t>
            </a:r>
          </a:p>
          <a:p>
            <a:pPr marL="228600" lvl="0" indent="-228600">
              <a:spcBef>
                <a:spcPts val="1000"/>
              </a:spcBef>
              <a:buClr>
                <a:srgbClr val="0064FF"/>
              </a:buClr>
              <a:buFont typeface="Arial"/>
              <a:buChar char="•"/>
            </a:pPr>
            <a:endParaRPr lang="en-US" sz="1400"/>
          </a:p>
        </p:txBody>
      </p:sp>
      <p:pic>
        <p:nvPicPr>
          <p:cNvPr id="12" name="Picture 11">
            <a:extLst>
              <a:ext uri="{FF2B5EF4-FFF2-40B4-BE49-F238E27FC236}">
                <a16:creationId xmlns:a16="http://schemas.microsoft.com/office/drawing/2014/main" id="{29247C74-3AC6-464B-A739-D8CE32A9F4C5}"/>
              </a:ext>
            </a:extLst>
          </p:cNvPr>
          <p:cNvPicPr>
            <a:picLocks noChangeAspect="1"/>
          </p:cNvPicPr>
          <p:nvPr/>
        </p:nvPicPr>
        <p:blipFill>
          <a:blip r:embed="rId5"/>
          <a:stretch>
            <a:fillRect/>
          </a:stretch>
        </p:blipFill>
        <p:spPr>
          <a:xfrm>
            <a:off x="7128101" y="2368847"/>
            <a:ext cx="962025" cy="590550"/>
          </a:xfrm>
          <a:prstGeom prst="rect">
            <a:avLst/>
          </a:prstGeom>
        </p:spPr>
      </p:pic>
      <p:pic>
        <p:nvPicPr>
          <p:cNvPr id="15" name="Picture 14">
            <a:extLst>
              <a:ext uri="{FF2B5EF4-FFF2-40B4-BE49-F238E27FC236}">
                <a16:creationId xmlns:a16="http://schemas.microsoft.com/office/drawing/2014/main" id="{B7076F15-2505-4287-98FE-E757A2C49197}"/>
              </a:ext>
            </a:extLst>
          </p:cNvPr>
          <p:cNvPicPr>
            <a:picLocks noChangeAspect="1"/>
          </p:cNvPicPr>
          <p:nvPr/>
        </p:nvPicPr>
        <p:blipFill>
          <a:blip r:embed="rId6"/>
          <a:stretch>
            <a:fillRect/>
          </a:stretch>
        </p:blipFill>
        <p:spPr>
          <a:xfrm>
            <a:off x="5539877" y="4454476"/>
            <a:ext cx="3180464" cy="1976211"/>
          </a:xfrm>
          <a:prstGeom prst="rect">
            <a:avLst/>
          </a:prstGeom>
        </p:spPr>
      </p:pic>
    </p:spTree>
    <p:extLst>
      <p:ext uri="{BB962C8B-B14F-4D97-AF65-F5344CB8AC3E}">
        <p14:creationId xmlns:p14="http://schemas.microsoft.com/office/powerpoint/2010/main" val="3938430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610736" cy="1325563"/>
          </a:xfrm>
        </p:spPr>
        <p:txBody>
          <a:bodyPr>
            <a:normAutofit fontScale="90000"/>
          </a:bodyPr>
          <a:lstStyle/>
          <a:p>
            <a:r>
              <a:rPr lang="en-US"/>
              <a:t>Instruction: </a:t>
            </a:r>
            <a:r>
              <a:rPr lang="en-GB">
                <a:solidFill>
                  <a:prstClr val="black"/>
                </a:solidFill>
              </a:rPr>
              <a:t>Tale1.Scene1 - Doggy say “BARK!” if an object is less than 30cm away</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32</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3"/>
          <a:srcRect b="53559"/>
          <a:stretch/>
        </p:blipFill>
        <p:spPr>
          <a:xfrm>
            <a:off x="9518592" y="107691"/>
            <a:ext cx="2690017" cy="1279251"/>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says “BARK!” T01S01b</a:t>
            </a:r>
          </a:p>
        </p:txBody>
      </p:sp>
      <p:sp>
        <p:nvSpPr>
          <p:cNvPr id="11" name="Rectangle 10">
            <a:extLst>
              <a:ext uri="{FF2B5EF4-FFF2-40B4-BE49-F238E27FC236}">
                <a16:creationId xmlns:a16="http://schemas.microsoft.com/office/drawing/2014/main" id="{3FD91F59-F316-4BE6-A0BD-EFB7C71B9BCA}"/>
              </a:ext>
            </a:extLst>
          </p:cNvPr>
          <p:cNvSpPr/>
          <p:nvPr/>
        </p:nvSpPr>
        <p:spPr>
          <a:xfrm>
            <a:off x="467169" y="1699152"/>
            <a:ext cx="6096000" cy="307777"/>
          </a:xfrm>
          <a:prstGeom prst="rect">
            <a:avLst/>
          </a:prstGeom>
        </p:spPr>
        <p:txBody>
          <a:bodyPr>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a SWITCH node to the working area</a:t>
            </a:r>
          </a:p>
        </p:txBody>
      </p:sp>
      <p:pic>
        <p:nvPicPr>
          <p:cNvPr id="10" name="Picture 9">
            <a:extLst>
              <a:ext uri="{FF2B5EF4-FFF2-40B4-BE49-F238E27FC236}">
                <a16:creationId xmlns:a16="http://schemas.microsoft.com/office/drawing/2014/main" id="{9D77F507-50A5-4D3D-BA7D-6428B66DF6A0}"/>
              </a:ext>
            </a:extLst>
          </p:cNvPr>
          <p:cNvPicPr>
            <a:picLocks noChangeAspect="1"/>
          </p:cNvPicPr>
          <p:nvPr/>
        </p:nvPicPr>
        <p:blipFill>
          <a:blip r:embed="rId4"/>
          <a:stretch>
            <a:fillRect/>
          </a:stretch>
        </p:blipFill>
        <p:spPr>
          <a:xfrm>
            <a:off x="467169" y="2144486"/>
            <a:ext cx="5010150" cy="1971675"/>
          </a:xfrm>
          <a:prstGeom prst="rect">
            <a:avLst/>
          </a:prstGeom>
        </p:spPr>
      </p:pic>
      <p:pic>
        <p:nvPicPr>
          <p:cNvPr id="12" name="Picture 11">
            <a:extLst>
              <a:ext uri="{FF2B5EF4-FFF2-40B4-BE49-F238E27FC236}">
                <a16:creationId xmlns:a16="http://schemas.microsoft.com/office/drawing/2014/main" id="{4BC70FAE-0DFF-4EBC-BBE7-CF097E2C77F4}"/>
              </a:ext>
            </a:extLst>
          </p:cNvPr>
          <p:cNvPicPr>
            <a:picLocks noChangeAspect="1"/>
          </p:cNvPicPr>
          <p:nvPr/>
        </p:nvPicPr>
        <p:blipFill>
          <a:blip r:embed="rId5"/>
          <a:stretch>
            <a:fillRect/>
          </a:stretch>
        </p:blipFill>
        <p:spPr>
          <a:xfrm>
            <a:off x="8424839" y="2006929"/>
            <a:ext cx="3636531" cy="4199164"/>
          </a:xfrm>
          <a:prstGeom prst="rect">
            <a:avLst/>
          </a:prstGeom>
        </p:spPr>
      </p:pic>
      <p:sp>
        <p:nvSpPr>
          <p:cNvPr id="15" name="Rectangle 14">
            <a:extLst>
              <a:ext uri="{FF2B5EF4-FFF2-40B4-BE49-F238E27FC236}">
                <a16:creationId xmlns:a16="http://schemas.microsoft.com/office/drawing/2014/main" id="{9BA194F5-6085-4C24-9BAE-2E0B95D0F461}"/>
              </a:ext>
            </a:extLst>
          </p:cNvPr>
          <p:cNvSpPr/>
          <p:nvPr/>
        </p:nvSpPr>
        <p:spPr>
          <a:xfrm>
            <a:off x="5678353" y="3005418"/>
            <a:ext cx="2545452" cy="738664"/>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double-click SWITCH node and configure it as shown in the following picture</a:t>
            </a:r>
          </a:p>
        </p:txBody>
      </p:sp>
      <p:sp>
        <p:nvSpPr>
          <p:cNvPr id="17" name="Rectangle 16">
            <a:extLst>
              <a:ext uri="{FF2B5EF4-FFF2-40B4-BE49-F238E27FC236}">
                <a16:creationId xmlns:a16="http://schemas.microsoft.com/office/drawing/2014/main" id="{237C40CB-873D-437C-BD86-5BDD25CCD0FA}"/>
              </a:ext>
            </a:extLst>
          </p:cNvPr>
          <p:cNvSpPr/>
          <p:nvPr/>
        </p:nvSpPr>
        <p:spPr>
          <a:xfrm>
            <a:off x="467168" y="4451164"/>
            <a:ext cx="6456145" cy="307777"/>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a line from the output of the first node to the input of the second one</a:t>
            </a:r>
          </a:p>
        </p:txBody>
      </p:sp>
      <p:pic>
        <p:nvPicPr>
          <p:cNvPr id="18" name="Picture 17">
            <a:extLst>
              <a:ext uri="{FF2B5EF4-FFF2-40B4-BE49-F238E27FC236}">
                <a16:creationId xmlns:a16="http://schemas.microsoft.com/office/drawing/2014/main" id="{019088E9-B3E1-4568-8F5B-D7DA2E603FA5}"/>
              </a:ext>
            </a:extLst>
          </p:cNvPr>
          <p:cNvPicPr>
            <a:picLocks noChangeAspect="1"/>
          </p:cNvPicPr>
          <p:nvPr/>
        </p:nvPicPr>
        <p:blipFill>
          <a:blip r:embed="rId6"/>
          <a:stretch>
            <a:fillRect/>
          </a:stretch>
        </p:blipFill>
        <p:spPr>
          <a:xfrm>
            <a:off x="2087428" y="4935523"/>
            <a:ext cx="3590925" cy="552450"/>
          </a:xfrm>
          <a:prstGeom prst="rect">
            <a:avLst/>
          </a:prstGeom>
        </p:spPr>
      </p:pic>
    </p:spTree>
    <p:extLst>
      <p:ext uri="{BB962C8B-B14F-4D97-AF65-F5344CB8AC3E}">
        <p14:creationId xmlns:p14="http://schemas.microsoft.com/office/powerpoint/2010/main" val="899447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610736" cy="1325563"/>
          </a:xfrm>
        </p:spPr>
        <p:txBody>
          <a:bodyPr>
            <a:normAutofit fontScale="90000"/>
          </a:bodyPr>
          <a:lstStyle/>
          <a:p>
            <a:r>
              <a:rPr lang="en-US"/>
              <a:t>Instruction: </a:t>
            </a:r>
            <a:r>
              <a:rPr lang="en-GB">
                <a:solidFill>
                  <a:prstClr val="black"/>
                </a:solidFill>
              </a:rPr>
              <a:t>Tale1.Scene1 - Doggy say “BARK!” if an object is less than 30cm away</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33</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3"/>
          <a:srcRect b="53559"/>
          <a:stretch/>
        </p:blipFill>
        <p:spPr>
          <a:xfrm>
            <a:off x="9518592" y="107691"/>
            <a:ext cx="2690017" cy="1279251"/>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says “BARK!” T01S01c</a:t>
            </a:r>
          </a:p>
        </p:txBody>
      </p:sp>
      <p:sp>
        <p:nvSpPr>
          <p:cNvPr id="11" name="Rectangle 10">
            <a:extLst>
              <a:ext uri="{FF2B5EF4-FFF2-40B4-BE49-F238E27FC236}">
                <a16:creationId xmlns:a16="http://schemas.microsoft.com/office/drawing/2014/main" id="{3FD91F59-F316-4BE6-A0BD-EFB7C71B9BCA}"/>
              </a:ext>
            </a:extLst>
          </p:cNvPr>
          <p:cNvSpPr/>
          <p:nvPr/>
        </p:nvSpPr>
        <p:spPr>
          <a:xfrm>
            <a:off x="467169" y="1699152"/>
            <a:ext cx="6096000" cy="307777"/>
          </a:xfrm>
          <a:prstGeom prst="rect">
            <a:avLst/>
          </a:prstGeom>
        </p:spPr>
        <p:txBody>
          <a:bodyPr>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a CHANGE node to the working area</a:t>
            </a:r>
          </a:p>
        </p:txBody>
      </p:sp>
      <p:pic>
        <p:nvPicPr>
          <p:cNvPr id="3" name="Picture 2">
            <a:extLst>
              <a:ext uri="{FF2B5EF4-FFF2-40B4-BE49-F238E27FC236}">
                <a16:creationId xmlns:a16="http://schemas.microsoft.com/office/drawing/2014/main" id="{4A0148A7-651A-4163-B822-D53FCA48C86D}"/>
              </a:ext>
            </a:extLst>
          </p:cNvPr>
          <p:cNvPicPr>
            <a:picLocks noChangeAspect="1"/>
          </p:cNvPicPr>
          <p:nvPr/>
        </p:nvPicPr>
        <p:blipFill>
          <a:blip r:embed="rId4"/>
          <a:stretch>
            <a:fillRect/>
          </a:stretch>
        </p:blipFill>
        <p:spPr>
          <a:xfrm>
            <a:off x="323406" y="2193472"/>
            <a:ext cx="7286625" cy="1371600"/>
          </a:xfrm>
          <a:prstGeom prst="rect">
            <a:avLst/>
          </a:prstGeom>
        </p:spPr>
      </p:pic>
      <p:pic>
        <p:nvPicPr>
          <p:cNvPr id="5" name="Picture 4">
            <a:extLst>
              <a:ext uri="{FF2B5EF4-FFF2-40B4-BE49-F238E27FC236}">
                <a16:creationId xmlns:a16="http://schemas.microsoft.com/office/drawing/2014/main" id="{38F834A8-C769-429A-BFE1-D371A87933B3}"/>
              </a:ext>
            </a:extLst>
          </p:cNvPr>
          <p:cNvPicPr>
            <a:picLocks noChangeAspect="1"/>
          </p:cNvPicPr>
          <p:nvPr/>
        </p:nvPicPr>
        <p:blipFill>
          <a:blip r:embed="rId5"/>
          <a:stretch>
            <a:fillRect/>
          </a:stretch>
        </p:blipFill>
        <p:spPr>
          <a:xfrm>
            <a:off x="6989704" y="2879272"/>
            <a:ext cx="5057775" cy="2990850"/>
          </a:xfrm>
          <a:prstGeom prst="rect">
            <a:avLst/>
          </a:prstGeom>
        </p:spPr>
      </p:pic>
      <p:pic>
        <p:nvPicPr>
          <p:cNvPr id="7" name="Picture 6">
            <a:extLst>
              <a:ext uri="{FF2B5EF4-FFF2-40B4-BE49-F238E27FC236}">
                <a16:creationId xmlns:a16="http://schemas.microsoft.com/office/drawing/2014/main" id="{75DD64D0-E4DE-4CF4-B1EC-0A4BBA06C00C}"/>
              </a:ext>
            </a:extLst>
          </p:cNvPr>
          <p:cNvPicPr>
            <a:picLocks noChangeAspect="1"/>
          </p:cNvPicPr>
          <p:nvPr/>
        </p:nvPicPr>
        <p:blipFill>
          <a:blip r:embed="rId6"/>
          <a:stretch>
            <a:fillRect/>
          </a:stretch>
        </p:blipFill>
        <p:spPr>
          <a:xfrm>
            <a:off x="708254" y="4761551"/>
            <a:ext cx="5238750" cy="676275"/>
          </a:xfrm>
          <a:prstGeom prst="rect">
            <a:avLst/>
          </a:prstGeom>
        </p:spPr>
      </p:pic>
      <p:sp>
        <p:nvSpPr>
          <p:cNvPr id="15" name="Rectangle 14">
            <a:extLst>
              <a:ext uri="{FF2B5EF4-FFF2-40B4-BE49-F238E27FC236}">
                <a16:creationId xmlns:a16="http://schemas.microsoft.com/office/drawing/2014/main" id="{E5D864EF-561C-4141-9B93-A0C621895ED8}"/>
              </a:ext>
            </a:extLst>
          </p:cNvPr>
          <p:cNvSpPr/>
          <p:nvPr/>
        </p:nvSpPr>
        <p:spPr>
          <a:xfrm>
            <a:off x="467169" y="3889779"/>
            <a:ext cx="6096000" cy="651460"/>
          </a:xfrm>
          <a:prstGeom prst="rect">
            <a:avLst/>
          </a:prstGeom>
        </p:spPr>
        <p:txBody>
          <a:bodyPr>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configure CHANGE node setting the message to “BARK!”</a:t>
            </a:r>
          </a:p>
          <a:p>
            <a:pPr marL="228600" lvl="0" indent="-228600">
              <a:spcBef>
                <a:spcPts val="1000"/>
              </a:spcBef>
              <a:buClr>
                <a:srgbClr val="0064FF"/>
              </a:buClr>
              <a:buFont typeface="Arial"/>
              <a:buChar char="•"/>
            </a:pPr>
            <a:r>
              <a:rPr lang="en-GB" sz="1400">
                <a:solidFill>
                  <a:prstClr val="black"/>
                </a:solidFill>
                <a:latin typeface="IBM Plex Sans Light" charset="0"/>
              </a:rPr>
              <a:t>connect the first output from SWITCH node to the input of CHANGE one</a:t>
            </a:r>
          </a:p>
        </p:txBody>
      </p:sp>
    </p:spTree>
    <p:extLst>
      <p:ext uri="{BB962C8B-B14F-4D97-AF65-F5344CB8AC3E}">
        <p14:creationId xmlns:p14="http://schemas.microsoft.com/office/powerpoint/2010/main" val="2061787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610736" cy="1325563"/>
          </a:xfrm>
        </p:spPr>
        <p:txBody>
          <a:bodyPr>
            <a:normAutofit fontScale="90000"/>
          </a:bodyPr>
          <a:lstStyle/>
          <a:p>
            <a:r>
              <a:rPr lang="en-US"/>
              <a:t>Instruction: </a:t>
            </a:r>
            <a:r>
              <a:rPr lang="en-GB">
                <a:solidFill>
                  <a:prstClr val="black"/>
                </a:solidFill>
              </a:rPr>
              <a:t>Tale1.Scene1 - Doggy say “BARK!” if an object is less than 30cm away</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34</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3"/>
          <a:srcRect b="53559"/>
          <a:stretch/>
        </p:blipFill>
        <p:spPr>
          <a:xfrm>
            <a:off x="9518592" y="107691"/>
            <a:ext cx="2690017" cy="1279251"/>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says “BARK!” T01S01d</a:t>
            </a:r>
          </a:p>
        </p:txBody>
      </p:sp>
      <p:sp>
        <p:nvSpPr>
          <p:cNvPr id="11" name="Rectangle 10">
            <a:extLst>
              <a:ext uri="{FF2B5EF4-FFF2-40B4-BE49-F238E27FC236}">
                <a16:creationId xmlns:a16="http://schemas.microsoft.com/office/drawing/2014/main" id="{3FD91F59-F316-4BE6-A0BD-EFB7C71B9BCA}"/>
              </a:ext>
            </a:extLst>
          </p:cNvPr>
          <p:cNvSpPr/>
          <p:nvPr/>
        </p:nvSpPr>
        <p:spPr>
          <a:xfrm>
            <a:off x="467169" y="1699152"/>
            <a:ext cx="6096000" cy="307777"/>
          </a:xfrm>
          <a:prstGeom prst="rect">
            <a:avLst/>
          </a:prstGeom>
        </p:spPr>
        <p:txBody>
          <a:bodyPr>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a DEBUG node to the working area</a:t>
            </a:r>
          </a:p>
        </p:txBody>
      </p:sp>
      <p:pic>
        <p:nvPicPr>
          <p:cNvPr id="10" name="Picture 9">
            <a:extLst>
              <a:ext uri="{FF2B5EF4-FFF2-40B4-BE49-F238E27FC236}">
                <a16:creationId xmlns:a16="http://schemas.microsoft.com/office/drawing/2014/main" id="{213115EA-BB25-4946-81C1-A618D7B689C4}"/>
              </a:ext>
            </a:extLst>
          </p:cNvPr>
          <p:cNvPicPr>
            <a:picLocks noChangeAspect="1"/>
          </p:cNvPicPr>
          <p:nvPr/>
        </p:nvPicPr>
        <p:blipFill>
          <a:blip r:embed="rId4"/>
          <a:stretch>
            <a:fillRect/>
          </a:stretch>
        </p:blipFill>
        <p:spPr>
          <a:xfrm>
            <a:off x="1315809" y="2117798"/>
            <a:ext cx="8982075" cy="895350"/>
          </a:xfrm>
          <a:prstGeom prst="rect">
            <a:avLst/>
          </a:prstGeom>
        </p:spPr>
      </p:pic>
      <p:pic>
        <p:nvPicPr>
          <p:cNvPr id="12" name="Picture 11">
            <a:extLst>
              <a:ext uri="{FF2B5EF4-FFF2-40B4-BE49-F238E27FC236}">
                <a16:creationId xmlns:a16="http://schemas.microsoft.com/office/drawing/2014/main" id="{472B2E3A-ED8C-457D-B83D-D8038C21E30F}"/>
              </a:ext>
            </a:extLst>
          </p:cNvPr>
          <p:cNvPicPr>
            <a:picLocks noChangeAspect="1"/>
          </p:cNvPicPr>
          <p:nvPr/>
        </p:nvPicPr>
        <p:blipFill>
          <a:blip r:embed="rId5"/>
          <a:stretch>
            <a:fillRect/>
          </a:stretch>
        </p:blipFill>
        <p:spPr>
          <a:xfrm>
            <a:off x="2621134" y="3432509"/>
            <a:ext cx="6972300" cy="695325"/>
          </a:xfrm>
          <a:prstGeom prst="rect">
            <a:avLst/>
          </a:prstGeom>
        </p:spPr>
      </p:pic>
      <p:pic>
        <p:nvPicPr>
          <p:cNvPr id="13" name="Picture 12">
            <a:extLst>
              <a:ext uri="{FF2B5EF4-FFF2-40B4-BE49-F238E27FC236}">
                <a16:creationId xmlns:a16="http://schemas.microsoft.com/office/drawing/2014/main" id="{48BA436C-5594-428C-BE1D-82D34B8FAC83}"/>
              </a:ext>
            </a:extLst>
          </p:cNvPr>
          <p:cNvPicPr>
            <a:picLocks noChangeAspect="1"/>
          </p:cNvPicPr>
          <p:nvPr/>
        </p:nvPicPr>
        <p:blipFill>
          <a:blip r:embed="rId6"/>
          <a:stretch>
            <a:fillRect/>
          </a:stretch>
        </p:blipFill>
        <p:spPr>
          <a:xfrm>
            <a:off x="7076395" y="4232818"/>
            <a:ext cx="2676525" cy="790575"/>
          </a:xfrm>
          <a:prstGeom prst="rect">
            <a:avLst/>
          </a:prstGeom>
        </p:spPr>
      </p:pic>
      <p:pic>
        <p:nvPicPr>
          <p:cNvPr id="15" name="Picture 14">
            <a:extLst>
              <a:ext uri="{FF2B5EF4-FFF2-40B4-BE49-F238E27FC236}">
                <a16:creationId xmlns:a16="http://schemas.microsoft.com/office/drawing/2014/main" id="{EB80E915-C7CB-45D1-877E-87E4063C85DC}"/>
              </a:ext>
            </a:extLst>
          </p:cNvPr>
          <p:cNvPicPr>
            <a:picLocks noChangeAspect="1"/>
          </p:cNvPicPr>
          <p:nvPr/>
        </p:nvPicPr>
        <p:blipFill>
          <a:blip r:embed="rId7"/>
          <a:stretch>
            <a:fillRect/>
          </a:stretch>
        </p:blipFill>
        <p:spPr>
          <a:xfrm>
            <a:off x="4800141" y="5263945"/>
            <a:ext cx="2409825" cy="876300"/>
          </a:xfrm>
          <a:prstGeom prst="rect">
            <a:avLst/>
          </a:prstGeom>
        </p:spPr>
      </p:pic>
      <p:sp>
        <p:nvSpPr>
          <p:cNvPr id="17" name="Rectangle 16">
            <a:extLst>
              <a:ext uri="{FF2B5EF4-FFF2-40B4-BE49-F238E27FC236}">
                <a16:creationId xmlns:a16="http://schemas.microsoft.com/office/drawing/2014/main" id="{6DE5B556-0D3C-443E-8BC8-CF785DF36041}"/>
              </a:ext>
            </a:extLst>
          </p:cNvPr>
          <p:cNvSpPr/>
          <p:nvPr/>
        </p:nvSpPr>
        <p:spPr>
          <a:xfrm>
            <a:off x="467169" y="3121615"/>
            <a:ext cx="6096000" cy="307777"/>
          </a:xfrm>
          <a:prstGeom prst="rect">
            <a:avLst/>
          </a:prstGeom>
        </p:spPr>
        <p:txBody>
          <a:bodyPr>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connect its input to the output of CHANGE node</a:t>
            </a:r>
          </a:p>
        </p:txBody>
      </p:sp>
      <p:sp>
        <p:nvSpPr>
          <p:cNvPr id="19" name="Rectangle 18">
            <a:extLst>
              <a:ext uri="{FF2B5EF4-FFF2-40B4-BE49-F238E27FC236}">
                <a16:creationId xmlns:a16="http://schemas.microsoft.com/office/drawing/2014/main" id="{A50B1F63-B68B-489E-8611-7C91FD79134D}"/>
              </a:ext>
            </a:extLst>
          </p:cNvPr>
          <p:cNvSpPr/>
          <p:nvPr/>
        </p:nvSpPr>
        <p:spPr>
          <a:xfrm>
            <a:off x="467168" y="4235113"/>
            <a:ext cx="7370545" cy="307777"/>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press DEPLOY button and switch to “debug” tab (if not already highlighted)</a:t>
            </a:r>
          </a:p>
        </p:txBody>
      </p:sp>
      <p:sp>
        <p:nvSpPr>
          <p:cNvPr id="21" name="Rectangle 20">
            <a:extLst>
              <a:ext uri="{FF2B5EF4-FFF2-40B4-BE49-F238E27FC236}">
                <a16:creationId xmlns:a16="http://schemas.microsoft.com/office/drawing/2014/main" id="{5B526256-1C72-4703-89B0-2289FEA18F09}"/>
              </a:ext>
            </a:extLst>
          </p:cNvPr>
          <p:cNvSpPr/>
          <p:nvPr/>
        </p:nvSpPr>
        <p:spPr>
          <a:xfrm>
            <a:off x="1610874" y="5263945"/>
            <a:ext cx="2863156" cy="523220"/>
          </a:xfrm>
          <a:prstGeom prst="rect">
            <a:avLst/>
          </a:prstGeom>
        </p:spPr>
        <p:txBody>
          <a:bodyPr wrap="square">
            <a:spAutoFit/>
          </a:bodyPr>
          <a:lstStyle/>
          <a:p>
            <a:pPr lvl="0">
              <a:spcBef>
                <a:spcPts val="1000"/>
              </a:spcBef>
              <a:buClr>
                <a:srgbClr val="0064FF"/>
              </a:buClr>
            </a:pPr>
            <a:r>
              <a:rPr lang="en-GB" sz="1400" b="1" i="1">
                <a:solidFill>
                  <a:prstClr val="black"/>
                </a:solidFill>
                <a:latin typeface="IBM Plex Sans Light" charset="0"/>
              </a:rPr>
              <a:t>What happen when you put an object near to Doggy’s eyes?</a:t>
            </a:r>
          </a:p>
        </p:txBody>
      </p:sp>
      <p:sp>
        <p:nvSpPr>
          <p:cNvPr id="22" name="Rectangle 21">
            <a:extLst>
              <a:ext uri="{FF2B5EF4-FFF2-40B4-BE49-F238E27FC236}">
                <a16:creationId xmlns:a16="http://schemas.microsoft.com/office/drawing/2014/main" id="{1A854496-D812-4A41-9D97-B9BFDFCA6767}"/>
              </a:ext>
            </a:extLst>
          </p:cNvPr>
          <p:cNvSpPr/>
          <p:nvPr/>
        </p:nvSpPr>
        <p:spPr>
          <a:xfrm>
            <a:off x="7662627" y="5263924"/>
            <a:ext cx="3238220" cy="866904"/>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Excellent! But we want a strong bark not a text on dashboard. </a:t>
            </a:r>
          </a:p>
          <a:p>
            <a:pPr>
              <a:spcBef>
                <a:spcPts val="1000"/>
              </a:spcBef>
              <a:buClr>
                <a:srgbClr val="0064FF"/>
              </a:buClr>
            </a:pPr>
            <a:r>
              <a:rPr lang="en-GB" sz="1400" b="1" i="1">
                <a:solidFill>
                  <a:prstClr val="black"/>
                </a:solidFill>
                <a:latin typeface="IBM Plex Sans Light" charset="0"/>
              </a:rPr>
              <a:t>We get it in the next scene!</a:t>
            </a:r>
            <a:endParaRPr lang="en-US" sz="1400" b="1" i="1">
              <a:solidFill>
                <a:prstClr val="black"/>
              </a:solidFill>
              <a:latin typeface="IBM Plex Sans Light" charset="0"/>
            </a:endParaRPr>
          </a:p>
        </p:txBody>
      </p:sp>
    </p:spTree>
    <p:extLst>
      <p:ext uri="{BB962C8B-B14F-4D97-AF65-F5344CB8AC3E}">
        <p14:creationId xmlns:p14="http://schemas.microsoft.com/office/powerpoint/2010/main" val="4117322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2D64CF4-CEA8-4615-B7DE-E0FB4958BBA7}"/>
              </a:ext>
            </a:extLst>
          </p:cNvPr>
          <p:cNvPicPr>
            <a:picLocks noChangeAspect="1"/>
          </p:cNvPicPr>
          <p:nvPr/>
        </p:nvPicPr>
        <p:blipFill>
          <a:blip r:embed="rId2"/>
          <a:stretch>
            <a:fillRect/>
          </a:stretch>
        </p:blipFill>
        <p:spPr>
          <a:xfrm>
            <a:off x="5192487" y="5145992"/>
            <a:ext cx="6981825" cy="723900"/>
          </a:xfrm>
          <a:prstGeom prst="rect">
            <a:avLst/>
          </a:prstGeom>
        </p:spPr>
      </p:pic>
      <p:sp>
        <p:nvSpPr>
          <p:cNvPr id="2" name="Title 1"/>
          <p:cNvSpPr>
            <a:spLocks noGrp="1"/>
          </p:cNvSpPr>
          <p:nvPr>
            <p:ph type="title"/>
          </p:nvPr>
        </p:nvSpPr>
        <p:spPr>
          <a:xfrm>
            <a:off x="838200" y="365125"/>
            <a:ext cx="8610736" cy="1325563"/>
          </a:xfrm>
        </p:spPr>
        <p:txBody>
          <a:bodyPr>
            <a:normAutofit/>
          </a:bodyPr>
          <a:lstStyle/>
          <a:p>
            <a:r>
              <a:rPr lang="en-US"/>
              <a:t>Instruction: </a:t>
            </a:r>
            <a:r>
              <a:rPr lang="en-GB">
                <a:solidFill>
                  <a:prstClr val="black"/>
                </a:solidFill>
              </a:rPr>
              <a:t>Tale1.Scene2 –Doggy barks if an object is less than 30cm away</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35</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4"/>
          <a:srcRect b="53559"/>
          <a:stretch/>
        </p:blipFill>
        <p:spPr>
          <a:xfrm>
            <a:off x="9518592" y="107691"/>
            <a:ext cx="2690017" cy="1279251"/>
          </a:xfrm>
          <a:prstGeom prst="rect">
            <a:avLst/>
          </a:prstGeom>
        </p:spPr>
      </p:pic>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2765632" y="6449927"/>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 could be tricky but could be performed under adult’s guidance</a:t>
            </a:r>
            <a:endParaRPr lang="en-GB" sz="1400"/>
          </a:p>
          <a:p>
            <a:pPr marL="0" indent="0">
              <a:buFont typeface="Arial"/>
              <a:buNone/>
            </a:pPr>
            <a:endParaRPr lang="en-US" sz="1400"/>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barks - T01S02a</a:t>
            </a:r>
          </a:p>
        </p:txBody>
      </p:sp>
      <p:sp>
        <p:nvSpPr>
          <p:cNvPr id="7" name="Content Placeholder 6">
            <a:extLst>
              <a:ext uri="{FF2B5EF4-FFF2-40B4-BE49-F238E27FC236}">
                <a16:creationId xmlns:a16="http://schemas.microsoft.com/office/drawing/2014/main" id="{63A9836E-015A-4D14-92BD-D6949E439F01}"/>
              </a:ext>
            </a:extLst>
          </p:cNvPr>
          <p:cNvSpPr>
            <a:spLocks noGrp="1"/>
          </p:cNvSpPr>
          <p:nvPr>
            <p:ph idx="1"/>
          </p:nvPr>
        </p:nvSpPr>
        <p:spPr>
          <a:xfrm>
            <a:off x="453641" y="1690687"/>
            <a:ext cx="4684416" cy="4740000"/>
          </a:xfrm>
          <a:solidFill>
            <a:schemeClr val="accent1">
              <a:lumMod val="20000"/>
              <a:lumOff val="80000"/>
            </a:schemeClr>
          </a:solidFill>
        </p:spPr>
        <p:txBody>
          <a:bodyPr>
            <a:noAutofit/>
          </a:bodyPr>
          <a:lstStyle/>
          <a:p>
            <a:r>
              <a:rPr lang="en-GB" sz="1400" b="1"/>
              <a:t>Requirement</a:t>
            </a:r>
            <a:r>
              <a:rPr lang="en-GB" sz="1400"/>
              <a:t>: TJBot, Doggy (Basic, Standard or Premium) – already setup and tested</a:t>
            </a:r>
          </a:p>
          <a:p>
            <a:r>
              <a:rPr lang="en-GB" sz="1400" b="1"/>
              <a:t>Skill</a:t>
            </a:r>
            <a:r>
              <a:rPr lang="en-GB" sz="1400"/>
              <a:t>: Node-Red (basic level)</a:t>
            </a:r>
          </a:p>
          <a:p>
            <a:r>
              <a:rPr lang="en-GB" sz="1400" b="1"/>
              <a:t>Age</a:t>
            </a:r>
            <a:r>
              <a:rPr lang="en-GB" sz="1400"/>
              <a:t>: 8+</a:t>
            </a:r>
          </a:p>
          <a:p>
            <a:r>
              <a:rPr lang="en-GB" sz="1400" b="1"/>
              <a:t>Knowledge acquired</a:t>
            </a:r>
            <a:r>
              <a:rPr lang="en-GB" sz="1400"/>
              <a:t>: Sonar sensor usage, test condition, set value to variable, debugging, play audio</a:t>
            </a:r>
          </a:p>
          <a:p>
            <a:r>
              <a:rPr lang="en-GB" sz="1400" b="1"/>
              <a:t>Preparation steps:</a:t>
            </a:r>
            <a:endParaRPr lang="en-GB" sz="1400"/>
          </a:p>
          <a:p>
            <a:pPr marL="446088" lvl="1"/>
            <a:r>
              <a:rPr lang="en-GB" sz="1200"/>
              <a:t>point your browser to Node-Red Dashboard - http://«TJBot_ip_address»:1880</a:t>
            </a:r>
          </a:p>
          <a:p>
            <a:pPr marL="446088" lvl="1"/>
            <a:r>
              <a:rPr lang="en-GB" sz="1200"/>
              <a:t>verify that TJBot is fully functional and node-red is working as expected (TJBot credentials, too).</a:t>
            </a:r>
          </a:p>
          <a:p>
            <a:pPr marL="446088" lvl="1"/>
            <a:r>
              <a:rPr lang="en-GB" sz="1200"/>
              <a:t>verify that Tale1.Scene1 is enabled on dedicated Flow</a:t>
            </a:r>
          </a:p>
          <a:p>
            <a:pPr marL="446088" lvl="1"/>
            <a:r>
              <a:rPr lang="en-GB" sz="1200"/>
              <a:t>get a good sound file (WAV format) with a dog barking (e.g. </a:t>
            </a:r>
            <a:r>
              <a:rPr lang="en-GB" sz="1200">
                <a:hlinkClick r:id="rId5"/>
              </a:rPr>
              <a:t>dogbark2.wav)</a:t>
            </a:r>
            <a:r>
              <a:rPr lang="en-GB" sz="1200"/>
              <a:t> </a:t>
            </a:r>
          </a:p>
          <a:p>
            <a:pPr marL="446088" lvl="1"/>
            <a:r>
              <a:rPr lang="en-GB" sz="1200"/>
              <a:t>upload bark sound file to TJBot Desktop using VNC file transfer feature, an USB Key or whatever you like (e.g. /home/pi/Desktop/dogbark2.wav). P.S: You can download it directly using TJBot browser :D</a:t>
            </a:r>
          </a:p>
          <a:p>
            <a:pPr marL="446088" lvl="1"/>
            <a:r>
              <a:rPr lang="en-GB" sz="1200"/>
              <a:t>test TJBot speaker with bark audio file</a:t>
            </a:r>
          </a:p>
        </p:txBody>
      </p:sp>
      <p:sp>
        <p:nvSpPr>
          <p:cNvPr id="11" name="Rectangle 10">
            <a:extLst>
              <a:ext uri="{FF2B5EF4-FFF2-40B4-BE49-F238E27FC236}">
                <a16:creationId xmlns:a16="http://schemas.microsoft.com/office/drawing/2014/main" id="{3FD91F59-F316-4BE6-A0BD-EFB7C71B9BCA}"/>
              </a:ext>
            </a:extLst>
          </p:cNvPr>
          <p:cNvSpPr/>
          <p:nvPr/>
        </p:nvSpPr>
        <p:spPr>
          <a:xfrm>
            <a:off x="5203370" y="1690688"/>
            <a:ext cx="6858000" cy="2241639"/>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point browser to Node-Red Dashboard http://«TJBot_ip_address»:1880</a:t>
            </a:r>
          </a:p>
          <a:p>
            <a:pPr marL="228600" lvl="0" indent="-228600">
              <a:spcBef>
                <a:spcPts val="1000"/>
              </a:spcBef>
              <a:buClr>
                <a:srgbClr val="0064FF"/>
              </a:buClr>
              <a:buFont typeface="Arial"/>
              <a:buChar char="•"/>
            </a:pPr>
            <a:r>
              <a:rPr lang="en-GB" sz="1400">
                <a:solidFill>
                  <a:prstClr val="black"/>
                </a:solidFill>
                <a:latin typeface="IBM Plex Sans Light" charset="0"/>
              </a:rPr>
              <a:t>create a new Flow</a:t>
            </a:r>
          </a:p>
          <a:p>
            <a:pPr marL="228600" indent="-228600">
              <a:spcBef>
                <a:spcPts val="1000"/>
              </a:spcBef>
              <a:buClr>
                <a:srgbClr val="0064FF"/>
              </a:buClr>
              <a:buFont typeface="Arial"/>
              <a:buChar char="•"/>
            </a:pPr>
            <a:endParaRPr lang="en-GB" sz="1400">
              <a:solidFill>
                <a:prstClr val="black"/>
              </a:solidFill>
              <a:latin typeface="IBM Plex Sans Light" charset="0"/>
            </a:endParaRPr>
          </a:p>
          <a:p>
            <a:pPr marL="228600" indent="-228600">
              <a:spcBef>
                <a:spcPts val="1000"/>
              </a:spcBef>
              <a:buClr>
                <a:srgbClr val="0064FF"/>
              </a:buClr>
              <a:buFont typeface="Arial"/>
              <a:buChar char="•"/>
            </a:pPr>
            <a:r>
              <a:rPr lang="en-GB" sz="1400">
                <a:solidFill>
                  <a:prstClr val="black"/>
                </a:solidFill>
                <a:latin typeface="IBM Plex Sans Light" charset="0"/>
              </a:rPr>
              <a:t>double-click Flow label and rename it to “Tale1.Scene2”. Press “Done” to close.</a:t>
            </a:r>
          </a:p>
          <a:p>
            <a:pPr marL="228600" indent="-228600">
              <a:spcBef>
                <a:spcPts val="1000"/>
              </a:spcBef>
              <a:buClr>
                <a:srgbClr val="0064FF"/>
              </a:buClr>
              <a:buFont typeface="Arial"/>
              <a:buChar char="•"/>
            </a:pPr>
            <a:r>
              <a:rPr lang="en-GB" sz="1400">
                <a:solidFill>
                  <a:prstClr val="black"/>
                </a:solidFill>
                <a:latin typeface="IBM Plex Sans Light" charset="0"/>
              </a:rPr>
              <a:t>double-click “Tale1.Scene1” Flow label and set status to “Disabled”. Press “Done” to close.</a:t>
            </a:r>
          </a:p>
          <a:p>
            <a:pPr marL="228600" lvl="0" indent="-228600">
              <a:spcBef>
                <a:spcPts val="1000"/>
              </a:spcBef>
              <a:buClr>
                <a:srgbClr val="0064FF"/>
              </a:buClr>
              <a:buFont typeface="Arial"/>
              <a:buChar char="•"/>
            </a:pPr>
            <a:endParaRPr lang="en-US" sz="1400"/>
          </a:p>
        </p:txBody>
      </p:sp>
      <p:pic>
        <p:nvPicPr>
          <p:cNvPr id="12" name="Picture 11">
            <a:extLst>
              <a:ext uri="{FF2B5EF4-FFF2-40B4-BE49-F238E27FC236}">
                <a16:creationId xmlns:a16="http://schemas.microsoft.com/office/drawing/2014/main" id="{29247C74-3AC6-464B-A739-D8CE32A9F4C5}"/>
              </a:ext>
            </a:extLst>
          </p:cNvPr>
          <p:cNvPicPr>
            <a:picLocks noChangeAspect="1"/>
          </p:cNvPicPr>
          <p:nvPr/>
        </p:nvPicPr>
        <p:blipFill>
          <a:blip r:embed="rId6"/>
          <a:stretch>
            <a:fillRect/>
          </a:stretch>
        </p:blipFill>
        <p:spPr>
          <a:xfrm>
            <a:off x="7721375" y="2069754"/>
            <a:ext cx="962025" cy="590550"/>
          </a:xfrm>
          <a:prstGeom prst="rect">
            <a:avLst/>
          </a:prstGeom>
        </p:spPr>
      </p:pic>
      <p:pic>
        <p:nvPicPr>
          <p:cNvPr id="10" name="Picture 9">
            <a:extLst>
              <a:ext uri="{FF2B5EF4-FFF2-40B4-BE49-F238E27FC236}">
                <a16:creationId xmlns:a16="http://schemas.microsoft.com/office/drawing/2014/main" id="{DE51C792-C4D1-4F7B-A612-DCEE2BBD8DFD}"/>
              </a:ext>
            </a:extLst>
          </p:cNvPr>
          <p:cNvPicPr>
            <a:picLocks noChangeAspect="1"/>
          </p:cNvPicPr>
          <p:nvPr/>
        </p:nvPicPr>
        <p:blipFill>
          <a:blip r:embed="rId7"/>
          <a:stretch>
            <a:fillRect/>
          </a:stretch>
        </p:blipFill>
        <p:spPr>
          <a:xfrm>
            <a:off x="7721375" y="3396729"/>
            <a:ext cx="4230854" cy="1548277"/>
          </a:xfrm>
          <a:prstGeom prst="rect">
            <a:avLst/>
          </a:prstGeom>
        </p:spPr>
      </p:pic>
      <p:sp>
        <p:nvSpPr>
          <p:cNvPr id="16" name="Rectangle 15">
            <a:extLst>
              <a:ext uri="{FF2B5EF4-FFF2-40B4-BE49-F238E27FC236}">
                <a16:creationId xmlns:a16="http://schemas.microsoft.com/office/drawing/2014/main" id="{35DAD59A-291D-4C46-BDF3-C26D2272B8E9}"/>
              </a:ext>
            </a:extLst>
          </p:cNvPr>
          <p:cNvSpPr/>
          <p:nvPr/>
        </p:nvSpPr>
        <p:spPr>
          <a:xfrm>
            <a:off x="5203370" y="4910532"/>
            <a:ext cx="6096000" cy="307777"/>
          </a:xfrm>
          <a:prstGeom prst="rect">
            <a:avLst/>
          </a:prstGeom>
        </p:spPr>
        <p:txBody>
          <a:bodyPr wrap="square">
            <a:spAutoFit/>
          </a:bodyPr>
          <a:lstStyle/>
          <a:p>
            <a:pPr marL="228600" indent="-228600">
              <a:spcBef>
                <a:spcPts val="1000"/>
              </a:spcBef>
              <a:buClr>
                <a:srgbClr val="0064FF"/>
              </a:buClr>
              <a:buFont typeface="Arial"/>
              <a:buChar char="•"/>
            </a:pPr>
            <a:r>
              <a:rPr lang="en-GB" sz="1400">
                <a:solidFill>
                  <a:prstClr val="black"/>
                </a:solidFill>
                <a:latin typeface="IBM Plex Sans Light" charset="0"/>
              </a:rPr>
              <a:t>select all nodes in “Tale1.Scene1” Flow drawing an area over them</a:t>
            </a:r>
          </a:p>
        </p:txBody>
      </p:sp>
      <p:sp>
        <p:nvSpPr>
          <p:cNvPr id="19" name="Rectangle 18">
            <a:extLst>
              <a:ext uri="{FF2B5EF4-FFF2-40B4-BE49-F238E27FC236}">
                <a16:creationId xmlns:a16="http://schemas.microsoft.com/office/drawing/2014/main" id="{77859816-010B-4197-B107-AC1271EC2EE3}"/>
              </a:ext>
            </a:extLst>
          </p:cNvPr>
          <p:cNvSpPr/>
          <p:nvPr/>
        </p:nvSpPr>
        <p:spPr>
          <a:xfrm>
            <a:off x="5203370" y="5868455"/>
            <a:ext cx="2595582" cy="307777"/>
          </a:xfrm>
          <a:prstGeom prst="rect">
            <a:avLst/>
          </a:prstGeom>
        </p:spPr>
        <p:txBody>
          <a:bodyPr wrap="non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press CTRL+C keys to copy.</a:t>
            </a:r>
            <a:endParaRPr lang="en-US" sz="1400">
              <a:solidFill>
                <a:prstClr val="black"/>
              </a:solidFill>
              <a:latin typeface="IBM Plex Sans Light" charset="0"/>
            </a:endParaRPr>
          </a:p>
        </p:txBody>
      </p:sp>
    </p:spTree>
    <p:extLst>
      <p:ext uri="{BB962C8B-B14F-4D97-AF65-F5344CB8AC3E}">
        <p14:creationId xmlns:p14="http://schemas.microsoft.com/office/powerpoint/2010/main" val="2335821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610736" cy="1325563"/>
          </a:xfrm>
        </p:spPr>
        <p:txBody>
          <a:bodyPr>
            <a:normAutofit/>
          </a:bodyPr>
          <a:lstStyle/>
          <a:p>
            <a:r>
              <a:rPr lang="en-US"/>
              <a:t>Instruction: </a:t>
            </a:r>
            <a:r>
              <a:rPr lang="en-GB">
                <a:solidFill>
                  <a:prstClr val="black"/>
                </a:solidFill>
              </a:rPr>
              <a:t>Tale1.Scene2 –Doggy barks if an object is less than 30cm away</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36</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3"/>
          <a:srcRect b="53559"/>
          <a:stretch/>
        </p:blipFill>
        <p:spPr>
          <a:xfrm>
            <a:off x="9518592" y="107691"/>
            <a:ext cx="2690017" cy="1279251"/>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barks - T01S02b</a:t>
            </a:r>
          </a:p>
        </p:txBody>
      </p:sp>
      <p:sp>
        <p:nvSpPr>
          <p:cNvPr id="11" name="Rectangle 10">
            <a:extLst>
              <a:ext uri="{FF2B5EF4-FFF2-40B4-BE49-F238E27FC236}">
                <a16:creationId xmlns:a16="http://schemas.microsoft.com/office/drawing/2014/main" id="{3FD91F59-F316-4BE6-A0BD-EFB7C71B9BCA}"/>
              </a:ext>
            </a:extLst>
          </p:cNvPr>
          <p:cNvSpPr/>
          <p:nvPr/>
        </p:nvSpPr>
        <p:spPr>
          <a:xfrm>
            <a:off x="457199" y="1690688"/>
            <a:ext cx="6858000" cy="1210588"/>
          </a:xfrm>
          <a:prstGeom prst="rect">
            <a:avLst/>
          </a:prstGeom>
        </p:spPr>
        <p:txBody>
          <a:bodyPr wrap="square">
            <a:spAutoFit/>
          </a:bodyPr>
          <a:lstStyle/>
          <a:p>
            <a:pPr marL="228600" indent="-228600">
              <a:spcBef>
                <a:spcPts val="1000"/>
              </a:spcBef>
              <a:buClr>
                <a:srgbClr val="0064FF"/>
              </a:buClr>
              <a:buFont typeface="Arial"/>
              <a:buChar char="•"/>
            </a:pPr>
            <a:r>
              <a:rPr lang="en-GB" sz="1400">
                <a:solidFill>
                  <a:prstClr val="black"/>
                </a:solidFill>
                <a:latin typeface="IBM Plex Sans Light" charset="0"/>
              </a:rPr>
              <a:t>click on “Tale1.Scene2” Flow label</a:t>
            </a:r>
          </a:p>
          <a:p>
            <a:pPr marL="228600" indent="-228600">
              <a:spcBef>
                <a:spcPts val="1000"/>
              </a:spcBef>
              <a:buClr>
                <a:srgbClr val="0064FF"/>
              </a:buClr>
              <a:buFont typeface="Arial"/>
              <a:buChar char="•"/>
            </a:pPr>
            <a:r>
              <a:rPr lang="en-GB" sz="1400">
                <a:solidFill>
                  <a:prstClr val="black"/>
                </a:solidFill>
                <a:latin typeface="IBM Plex Sans Light" charset="0"/>
              </a:rPr>
              <a:t>press CTRL+V keys to paste nodes. When you find the best place to paste them, right click to save positions.</a:t>
            </a:r>
          </a:p>
          <a:p>
            <a:pPr marL="228600" indent="-228600">
              <a:spcBef>
                <a:spcPts val="1000"/>
              </a:spcBef>
              <a:buClr>
                <a:srgbClr val="0064FF"/>
              </a:buClr>
              <a:buFont typeface="Arial"/>
              <a:buChar char="•"/>
            </a:pPr>
            <a:r>
              <a:rPr lang="en-GB" sz="1400">
                <a:solidFill>
                  <a:prstClr val="black"/>
                </a:solidFill>
                <a:latin typeface="IBM Plex Sans Light" charset="0"/>
              </a:rPr>
              <a:t>delete DEBUG node (click on it and press DEL key)</a:t>
            </a:r>
          </a:p>
        </p:txBody>
      </p:sp>
      <p:pic>
        <p:nvPicPr>
          <p:cNvPr id="13" name="Picture 12">
            <a:extLst>
              <a:ext uri="{FF2B5EF4-FFF2-40B4-BE49-F238E27FC236}">
                <a16:creationId xmlns:a16="http://schemas.microsoft.com/office/drawing/2014/main" id="{B1CE3F27-833E-496D-95A6-C5A64E565E09}"/>
              </a:ext>
            </a:extLst>
          </p:cNvPr>
          <p:cNvPicPr>
            <a:picLocks noChangeAspect="1"/>
          </p:cNvPicPr>
          <p:nvPr/>
        </p:nvPicPr>
        <p:blipFill>
          <a:blip r:embed="rId4"/>
          <a:stretch>
            <a:fillRect/>
          </a:stretch>
        </p:blipFill>
        <p:spPr>
          <a:xfrm>
            <a:off x="5086351" y="2422299"/>
            <a:ext cx="6743700" cy="1209675"/>
          </a:xfrm>
          <a:prstGeom prst="rect">
            <a:avLst/>
          </a:prstGeom>
        </p:spPr>
      </p:pic>
      <p:sp>
        <p:nvSpPr>
          <p:cNvPr id="18" name="Rectangle 17">
            <a:extLst>
              <a:ext uri="{FF2B5EF4-FFF2-40B4-BE49-F238E27FC236}">
                <a16:creationId xmlns:a16="http://schemas.microsoft.com/office/drawing/2014/main" id="{15F03B4A-D055-4953-837E-AD7B0AFC8F80}"/>
              </a:ext>
            </a:extLst>
          </p:cNvPr>
          <p:cNvSpPr/>
          <p:nvPr/>
        </p:nvSpPr>
        <p:spPr>
          <a:xfrm>
            <a:off x="457199" y="3011807"/>
            <a:ext cx="4454980" cy="523220"/>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double-click SWITCH node and modify it as shown in the following picture</a:t>
            </a:r>
          </a:p>
        </p:txBody>
      </p:sp>
      <p:sp>
        <p:nvSpPr>
          <p:cNvPr id="20" name="Rectangle 19">
            <a:extLst>
              <a:ext uri="{FF2B5EF4-FFF2-40B4-BE49-F238E27FC236}">
                <a16:creationId xmlns:a16="http://schemas.microsoft.com/office/drawing/2014/main" id="{9496ABEF-FC5E-4642-A095-6A1972057ED2}"/>
              </a:ext>
            </a:extLst>
          </p:cNvPr>
          <p:cNvSpPr/>
          <p:nvPr/>
        </p:nvSpPr>
        <p:spPr>
          <a:xfrm>
            <a:off x="4654699" y="4226839"/>
            <a:ext cx="7341755" cy="307777"/>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SPEAK node (from TJBot palette) to the Working area</a:t>
            </a:r>
          </a:p>
        </p:txBody>
      </p:sp>
      <p:pic>
        <p:nvPicPr>
          <p:cNvPr id="21" name="Picture 20">
            <a:extLst>
              <a:ext uri="{FF2B5EF4-FFF2-40B4-BE49-F238E27FC236}">
                <a16:creationId xmlns:a16="http://schemas.microsoft.com/office/drawing/2014/main" id="{14B9DA29-B9BD-44B0-A46B-A17E3C8F36DD}"/>
              </a:ext>
            </a:extLst>
          </p:cNvPr>
          <p:cNvPicPr>
            <a:picLocks noChangeAspect="1"/>
          </p:cNvPicPr>
          <p:nvPr/>
        </p:nvPicPr>
        <p:blipFill>
          <a:blip r:embed="rId5"/>
          <a:stretch>
            <a:fillRect/>
          </a:stretch>
        </p:blipFill>
        <p:spPr>
          <a:xfrm>
            <a:off x="289132" y="3535027"/>
            <a:ext cx="4054268" cy="2440357"/>
          </a:xfrm>
          <a:prstGeom prst="rect">
            <a:avLst/>
          </a:prstGeom>
        </p:spPr>
      </p:pic>
      <p:pic>
        <p:nvPicPr>
          <p:cNvPr id="22" name="Picture 21">
            <a:extLst>
              <a:ext uri="{FF2B5EF4-FFF2-40B4-BE49-F238E27FC236}">
                <a16:creationId xmlns:a16="http://schemas.microsoft.com/office/drawing/2014/main" id="{62076A7A-7F69-41B6-B495-5B82F75DDBDE}"/>
              </a:ext>
            </a:extLst>
          </p:cNvPr>
          <p:cNvPicPr>
            <a:picLocks noChangeAspect="1"/>
          </p:cNvPicPr>
          <p:nvPr/>
        </p:nvPicPr>
        <p:blipFill>
          <a:blip r:embed="rId6"/>
          <a:stretch>
            <a:fillRect/>
          </a:stretch>
        </p:blipFill>
        <p:spPr>
          <a:xfrm>
            <a:off x="4654699" y="4631339"/>
            <a:ext cx="6953250" cy="638175"/>
          </a:xfrm>
          <a:prstGeom prst="rect">
            <a:avLst/>
          </a:prstGeom>
        </p:spPr>
      </p:pic>
    </p:spTree>
    <p:extLst>
      <p:ext uri="{BB962C8B-B14F-4D97-AF65-F5344CB8AC3E}">
        <p14:creationId xmlns:p14="http://schemas.microsoft.com/office/powerpoint/2010/main" val="1012469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610736" cy="1325563"/>
          </a:xfrm>
        </p:spPr>
        <p:txBody>
          <a:bodyPr>
            <a:normAutofit/>
          </a:bodyPr>
          <a:lstStyle/>
          <a:p>
            <a:r>
              <a:rPr lang="en-US"/>
              <a:t>Instruction: </a:t>
            </a:r>
            <a:r>
              <a:rPr lang="en-GB">
                <a:solidFill>
                  <a:prstClr val="black"/>
                </a:solidFill>
              </a:rPr>
              <a:t>Tale1.Scene2 –Doggy barks if an object is less than 30cm away</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37</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3"/>
          <a:srcRect b="53559"/>
          <a:stretch/>
        </p:blipFill>
        <p:spPr>
          <a:xfrm>
            <a:off x="9518592" y="107691"/>
            <a:ext cx="2690017" cy="1279251"/>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barks - T01S02c</a:t>
            </a:r>
          </a:p>
        </p:txBody>
      </p:sp>
      <p:sp>
        <p:nvSpPr>
          <p:cNvPr id="11" name="Rectangle 10">
            <a:extLst>
              <a:ext uri="{FF2B5EF4-FFF2-40B4-BE49-F238E27FC236}">
                <a16:creationId xmlns:a16="http://schemas.microsoft.com/office/drawing/2014/main" id="{3FD91F59-F316-4BE6-A0BD-EFB7C71B9BCA}"/>
              </a:ext>
            </a:extLst>
          </p:cNvPr>
          <p:cNvSpPr/>
          <p:nvPr/>
        </p:nvSpPr>
        <p:spPr>
          <a:xfrm>
            <a:off x="457199" y="1690688"/>
            <a:ext cx="6683304" cy="866904"/>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double-click SPEAK node, select BOT according to your environment, set MODE to “Play” and set NAME to “Bark”</a:t>
            </a:r>
          </a:p>
          <a:p>
            <a:pPr marL="228600" lvl="0" indent="-228600">
              <a:spcBef>
                <a:spcPts val="1000"/>
              </a:spcBef>
              <a:buClr>
                <a:srgbClr val="0064FF"/>
              </a:buClr>
              <a:buFont typeface="Arial"/>
              <a:buChar char="•"/>
            </a:pPr>
            <a:r>
              <a:rPr lang="en-GB" sz="1400">
                <a:solidFill>
                  <a:prstClr val="black"/>
                </a:solidFill>
                <a:latin typeface="IBM Plex Sans Light" charset="0"/>
              </a:rPr>
              <a:t>connect it to CHANGE node and press DEPLOY button</a:t>
            </a:r>
          </a:p>
        </p:txBody>
      </p:sp>
      <p:sp>
        <p:nvSpPr>
          <p:cNvPr id="18" name="Rectangle 17">
            <a:extLst>
              <a:ext uri="{FF2B5EF4-FFF2-40B4-BE49-F238E27FC236}">
                <a16:creationId xmlns:a16="http://schemas.microsoft.com/office/drawing/2014/main" id="{15F03B4A-D055-4953-837E-AD7B0AFC8F80}"/>
              </a:ext>
            </a:extLst>
          </p:cNvPr>
          <p:cNvSpPr/>
          <p:nvPr/>
        </p:nvSpPr>
        <p:spPr>
          <a:xfrm>
            <a:off x="1571100" y="3929401"/>
            <a:ext cx="4223656" cy="1426031"/>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Do you get a strong barking when you put an object near to Doggy’s eyes? If not, verify prerequisites (e.g. audio power turned on…)</a:t>
            </a:r>
          </a:p>
          <a:p>
            <a:pPr>
              <a:spcBef>
                <a:spcPts val="1000"/>
              </a:spcBef>
              <a:buClr>
                <a:srgbClr val="0064FF"/>
              </a:buClr>
            </a:pPr>
            <a:endParaRPr lang="en-GB" sz="1400" b="1" i="1">
              <a:solidFill>
                <a:prstClr val="black"/>
              </a:solidFill>
              <a:latin typeface="IBM Plex Sans Light" charset="0"/>
            </a:endParaRPr>
          </a:p>
          <a:p>
            <a:pPr>
              <a:spcBef>
                <a:spcPts val="1000"/>
              </a:spcBef>
              <a:buClr>
                <a:srgbClr val="0064FF"/>
              </a:buClr>
            </a:pPr>
            <a:r>
              <a:rPr lang="en-GB" sz="1400" b="1" i="1">
                <a:solidFill>
                  <a:prstClr val="black"/>
                </a:solidFill>
                <a:latin typeface="IBM Plex Sans Light" charset="0"/>
              </a:rPr>
              <a:t>What happen if the object stays near Doggy?</a:t>
            </a:r>
          </a:p>
        </p:txBody>
      </p:sp>
      <p:pic>
        <p:nvPicPr>
          <p:cNvPr id="3" name="Picture 2">
            <a:extLst>
              <a:ext uri="{FF2B5EF4-FFF2-40B4-BE49-F238E27FC236}">
                <a16:creationId xmlns:a16="http://schemas.microsoft.com/office/drawing/2014/main" id="{2191B03D-63F7-4D25-B456-1C5A0C411369}"/>
              </a:ext>
            </a:extLst>
          </p:cNvPr>
          <p:cNvPicPr>
            <a:picLocks noChangeAspect="1"/>
          </p:cNvPicPr>
          <p:nvPr/>
        </p:nvPicPr>
        <p:blipFill>
          <a:blip r:embed="rId4"/>
          <a:stretch>
            <a:fillRect/>
          </a:stretch>
        </p:blipFill>
        <p:spPr>
          <a:xfrm>
            <a:off x="7232195" y="1643825"/>
            <a:ext cx="4829175" cy="3048000"/>
          </a:xfrm>
          <a:prstGeom prst="rect">
            <a:avLst/>
          </a:prstGeom>
        </p:spPr>
      </p:pic>
      <p:pic>
        <p:nvPicPr>
          <p:cNvPr id="5" name="Picture 4">
            <a:extLst>
              <a:ext uri="{FF2B5EF4-FFF2-40B4-BE49-F238E27FC236}">
                <a16:creationId xmlns:a16="http://schemas.microsoft.com/office/drawing/2014/main" id="{F645A778-A0BF-499D-9D75-8806EDAF43C1}"/>
              </a:ext>
            </a:extLst>
          </p:cNvPr>
          <p:cNvPicPr>
            <a:picLocks noChangeAspect="1"/>
          </p:cNvPicPr>
          <p:nvPr/>
        </p:nvPicPr>
        <p:blipFill>
          <a:blip r:embed="rId5"/>
          <a:stretch>
            <a:fillRect/>
          </a:stretch>
        </p:blipFill>
        <p:spPr>
          <a:xfrm>
            <a:off x="225353" y="2635251"/>
            <a:ext cx="6915150" cy="762000"/>
          </a:xfrm>
          <a:prstGeom prst="rect">
            <a:avLst/>
          </a:prstGeom>
        </p:spPr>
      </p:pic>
      <p:sp>
        <p:nvSpPr>
          <p:cNvPr id="10" name="Rectangle 9">
            <a:extLst>
              <a:ext uri="{FF2B5EF4-FFF2-40B4-BE49-F238E27FC236}">
                <a16:creationId xmlns:a16="http://schemas.microsoft.com/office/drawing/2014/main" id="{FA8453AD-FF03-4015-95BF-BB4F625890A3}"/>
              </a:ext>
            </a:extLst>
          </p:cNvPr>
          <p:cNvSpPr/>
          <p:nvPr/>
        </p:nvSpPr>
        <p:spPr>
          <a:xfrm>
            <a:off x="6341210" y="5227299"/>
            <a:ext cx="4653362" cy="523220"/>
          </a:xfrm>
          <a:prstGeom prst="rect">
            <a:avLst/>
          </a:prstGeom>
        </p:spPr>
        <p:txBody>
          <a:bodyPr wrap="square">
            <a:spAutoFit/>
          </a:bodyPr>
          <a:lstStyle/>
          <a:p>
            <a:pPr lvl="0">
              <a:spcBef>
                <a:spcPts val="1000"/>
              </a:spcBef>
              <a:buClr>
                <a:srgbClr val="0064FF"/>
              </a:buClr>
            </a:pPr>
            <a:r>
              <a:rPr lang="en-GB" sz="1400" b="1" i="1">
                <a:solidFill>
                  <a:prstClr val="black"/>
                </a:solidFill>
                <a:latin typeface="IBM Plex Sans Light" charset="0"/>
              </a:rPr>
              <a:t>Congratulation! You’re ready to move to the next level! Let’s make Doggy a little smarter!</a:t>
            </a:r>
            <a:endParaRPr lang="en-US" sz="1400" b="1" i="1">
              <a:solidFill>
                <a:prstClr val="black"/>
              </a:solidFill>
              <a:latin typeface="IBM Plex Sans Light" charset="0"/>
            </a:endParaRPr>
          </a:p>
        </p:txBody>
      </p:sp>
    </p:spTree>
    <p:extLst>
      <p:ext uri="{BB962C8B-B14F-4D97-AF65-F5344CB8AC3E}">
        <p14:creationId xmlns:p14="http://schemas.microsoft.com/office/powerpoint/2010/main" val="1961351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D4152-2AD1-439C-B7CA-B0B8A8F8B683}"/>
              </a:ext>
            </a:extLst>
          </p:cNvPr>
          <p:cNvPicPr>
            <a:picLocks noChangeAspect="1"/>
          </p:cNvPicPr>
          <p:nvPr/>
        </p:nvPicPr>
        <p:blipFill>
          <a:blip r:embed="rId2"/>
          <a:stretch>
            <a:fillRect/>
          </a:stretch>
        </p:blipFill>
        <p:spPr>
          <a:xfrm>
            <a:off x="4127047" y="4830677"/>
            <a:ext cx="6867525" cy="1619250"/>
          </a:xfrm>
          <a:prstGeom prst="rect">
            <a:avLst/>
          </a:prstGeom>
        </p:spPr>
      </p:pic>
      <p:sp>
        <p:nvSpPr>
          <p:cNvPr id="2" name="Title 1"/>
          <p:cNvSpPr>
            <a:spLocks noGrp="1"/>
          </p:cNvSpPr>
          <p:nvPr>
            <p:ph type="title"/>
          </p:nvPr>
        </p:nvSpPr>
        <p:spPr>
          <a:xfrm>
            <a:off x="838199" y="365125"/>
            <a:ext cx="8610737" cy="1325563"/>
          </a:xfrm>
        </p:spPr>
        <p:txBody>
          <a:bodyPr>
            <a:normAutofit/>
          </a:bodyPr>
          <a:lstStyle/>
          <a:p>
            <a:r>
              <a:rPr lang="en-US"/>
              <a:t>Instruction: </a:t>
            </a:r>
            <a:r>
              <a:rPr lang="en-GB">
                <a:solidFill>
                  <a:prstClr val="black"/>
                </a:solidFill>
              </a:rPr>
              <a:t>Tale1.Scene3 – Smart barking, just one time, please!</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38</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4"/>
          <a:srcRect b="53559"/>
          <a:stretch/>
        </p:blipFill>
        <p:spPr>
          <a:xfrm>
            <a:off x="9518592" y="107691"/>
            <a:ext cx="2690017" cy="1279251"/>
          </a:xfrm>
          <a:prstGeom prst="rect">
            <a:avLst/>
          </a:prstGeom>
        </p:spPr>
      </p:pic>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2765632" y="6449927"/>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 could be tricky but could be performed under adult’s guidance</a:t>
            </a:r>
            <a:endParaRPr lang="en-GB" sz="1400"/>
          </a:p>
          <a:p>
            <a:pPr marL="0" indent="0">
              <a:buFont typeface="Arial"/>
              <a:buNone/>
            </a:pPr>
            <a:endParaRPr lang="en-US" sz="1400"/>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smart barks - T01S03a</a:t>
            </a:r>
          </a:p>
        </p:txBody>
      </p:sp>
      <p:sp>
        <p:nvSpPr>
          <p:cNvPr id="7" name="Content Placeholder 6">
            <a:extLst>
              <a:ext uri="{FF2B5EF4-FFF2-40B4-BE49-F238E27FC236}">
                <a16:creationId xmlns:a16="http://schemas.microsoft.com/office/drawing/2014/main" id="{63A9836E-015A-4D14-92BD-D6949E439F01}"/>
              </a:ext>
            </a:extLst>
          </p:cNvPr>
          <p:cNvSpPr>
            <a:spLocks noGrp="1"/>
          </p:cNvSpPr>
          <p:nvPr>
            <p:ph idx="1"/>
          </p:nvPr>
        </p:nvSpPr>
        <p:spPr>
          <a:xfrm>
            <a:off x="453641" y="1690687"/>
            <a:ext cx="2920930" cy="4740000"/>
          </a:xfrm>
          <a:solidFill>
            <a:schemeClr val="accent1">
              <a:lumMod val="20000"/>
              <a:lumOff val="80000"/>
            </a:schemeClr>
          </a:solidFill>
        </p:spPr>
        <p:txBody>
          <a:bodyPr>
            <a:noAutofit/>
          </a:bodyPr>
          <a:lstStyle/>
          <a:p>
            <a:r>
              <a:rPr lang="en-GB" sz="1400" b="1"/>
              <a:t>Requirement</a:t>
            </a:r>
            <a:r>
              <a:rPr lang="en-GB" sz="1400"/>
              <a:t>: TJBot, Doggy (Basic, Standard or Premium) – already setup and tested</a:t>
            </a:r>
          </a:p>
          <a:p>
            <a:r>
              <a:rPr lang="en-GB" sz="1400" b="1"/>
              <a:t>Skill</a:t>
            </a:r>
            <a:r>
              <a:rPr lang="en-GB" sz="1400"/>
              <a:t>: Node-Red (basic level)</a:t>
            </a:r>
          </a:p>
          <a:p>
            <a:r>
              <a:rPr lang="en-GB" sz="1400" b="1"/>
              <a:t>Age</a:t>
            </a:r>
            <a:r>
              <a:rPr lang="en-GB" sz="1400"/>
              <a:t>: 8+</a:t>
            </a:r>
          </a:p>
          <a:p>
            <a:r>
              <a:rPr lang="en-GB" sz="1400" b="1"/>
              <a:t>Knowledge acquired</a:t>
            </a:r>
            <a:r>
              <a:rPr lang="en-GB" sz="1400"/>
              <a:t>: Sonar sensor usage, test condition, set value to variable, debugging, play audio, use global variables</a:t>
            </a:r>
          </a:p>
          <a:p>
            <a:r>
              <a:rPr lang="en-GB" sz="1400" b="1"/>
              <a:t>Preparation steps:</a:t>
            </a:r>
            <a:endParaRPr lang="en-GB" sz="1400"/>
          </a:p>
          <a:p>
            <a:pPr marL="446088" lvl="1"/>
            <a:r>
              <a:rPr lang="en-GB" sz="1200"/>
              <a:t>point your browser to Node-Red Dashboard - http://«TJBot_ip_address»:1880</a:t>
            </a:r>
          </a:p>
          <a:p>
            <a:pPr marL="446088" lvl="1"/>
            <a:r>
              <a:rPr lang="en-GB" sz="1200"/>
              <a:t>verify that TJBot is fully functional and node-red is working as expected (TJBot credentials, too).</a:t>
            </a:r>
          </a:p>
          <a:p>
            <a:pPr marL="446088" lvl="1"/>
            <a:r>
              <a:rPr lang="en-GB" sz="1200"/>
              <a:t>verify that Tale1.Scene2 is enabled on dedicated Flow</a:t>
            </a:r>
          </a:p>
        </p:txBody>
      </p:sp>
      <p:sp>
        <p:nvSpPr>
          <p:cNvPr id="11" name="Rectangle 10">
            <a:extLst>
              <a:ext uri="{FF2B5EF4-FFF2-40B4-BE49-F238E27FC236}">
                <a16:creationId xmlns:a16="http://schemas.microsoft.com/office/drawing/2014/main" id="{3FD91F59-F316-4BE6-A0BD-EFB7C71B9BCA}"/>
              </a:ext>
            </a:extLst>
          </p:cNvPr>
          <p:cNvSpPr/>
          <p:nvPr/>
        </p:nvSpPr>
        <p:spPr>
          <a:xfrm>
            <a:off x="3483426" y="1690687"/>
            <a:ext cx="8577943" cy="3616375"/>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point your browser to Node-Red Dashboard - http://«TJBot_ip_address»:1880</a:t>
            </a:r>
          </a:p>
          <a:p>
            <a:pPr marL="228600" lvl="0" indent="-228600">
              <a:spcBef>
                <a:spcPts val="1000"/>
              </a:spcBef>
              <a:buClr>
                <a:srgbClr val="0064FF"/>
              </a:buClr>
              <a:buFont typeface="Arial"/>
              <a:buChar char="•"/>
            </a:pPr>
            <a:r>
              <a:rPr lang="en-GB" sz="1400">
                <a:solidFill>
                  <a:prstClr val="black"/>
                </a:solidFill>
                <a:latin typeface="IBM Plex Sans Light" charset="0"/>
              </a:rPr>
              <a:t>create a new Flow</a:t>
            </a:r>
          </a:p>
          <a:p>
            <a:pPr marL="228600" lvl="0" indent="-228600">
              <a:spcBef>
                <a:spcPts val="1000"/>
              </a:spcBef>
              <a:buClr>
                <a:srgbClr val="0064FF"/>
              </a:buClr>
              <a:buFont typeface="Arial"/>
              <a:buChar char="•"/>
            </a:pPr>
            <a:r>
              <a:rPr lang="en-GB" sz="1400">
                <a:solidFill>
                  <a:prstClr val="black"/>
                </a:solidFill>
                <a:latin typeface="IBM Plex Sans Light" charset="0"/>
              </a:rPr>
              <a:t>double-click Flow label and rename it to “Tale1.Scene3”. Press “Done” to close.</a:t>
            </a:r>
          </a:p>
          <a:p>
            <a:pPr marL="228600" lvl="0" indent="-228600">
              <a:spcBef>
                <a:spcPts val="1000"/>
              </a:spcBef>
              <a:buClr>
                <a:srgbClr val="0064FF"/>
              </a:buClr>
              <a:buFont typeface="Arial"/>
              <a:buChar char="•"/>
            </a:pPr>
            <a:r>
              <a:rPr lang="en-GB" sz="1400">
                <a:solidFill>
                  <a:prstClr val="black"/>
                </a:solidFill>
                <a:latin typeface="IBM Plex Sans Light" charset="0"/>
              </a:rPr>
              <a:t>double-click “Tale1.Scene2” Flow label and set status to “Disabled”. Press “Done” to close.</a:t>
            </a:r>
          </a:p>
          <a:p>
            <a:pPr marL="228600" lvl="0" indent="-228600">
              <a:spcBef>
                <a:spcPts val="1000"/>
              </a:spcBef>
              <a:buClr>
                <a:srgbClr val="0064FF"/>
              </a:buClr>
              <a:buFont typeface="Arial"/>
              <a:buChar char="•"/>
            </a:pPr>
            <a:r>
              <a:rPr lang="en-GB" sz="1400">
                <a:solidFill>
                  <a:prstClr val="black"/>
                </a:solidFill>
                <a:latin typeface="IBM Plex Sans Light" charset="0"/>
              </a:rPr>
              <a:t>select all nodes in “Tale1.Scene2” Flow drawing an area over them</a:t>
            </a:r>
          </a:p>
          <a:p>
            <a:pPr marL="228600" lvl="0" indent="-228600">
              <a:spcBef>
                <a:spcPts val="1000"/>
              </a:spcBef>
              <a:buClr>
                <a:srgbClr val="0064FF"/>
              </a:buClr>
              <a:buFont typeface="Arial"/>
              <a:buChar char="•"/>
            </a:pPr>
            <a:r>
              <a:rPr lang="en-GB" sz="1400">
                <a:solidFill>
                  <a:prstClr val="black"/>
                </a:solidFill>
                <a:latin typeface="IBM Plex Sans Light" charset="0"/>
              </a:rPr>
              <a:t>press CTRL+C keys to copy.</a:t>
            </a:r>
          </a:p>
          <a:p>
            <a:pPr marL="228600" lvl="0" indent="-228600">
              <a:spcBef>
                <a:spcPts val="1000"/>
              </a:spcBef>
              <a:buClr>
                <a:srgbClr val="0064FF"/>
              </a:buClr>
              <a:buFont typeface="Arial"/>
              <a:buChar char="•"/>
            </a:pPr>
            <a:r>
              <a:rPr lang="en-GB" sz="1400">
                <a:solidFill>
                  <a:prstClr val="black"/>
                </a:solidFill>
                <a:latin typeface="IBM Plex Sans Light" charset="0"/>
              </a:rPr>
              <a:t>click on “Tale1.Scene3” Flow label</a:t>
            </a:r>
          </a:p>
          <a:p>
            <a:pPr marL="228600" lvl="0" indent="-228600">
              <a:spcBef>
                <a:spcPts val="1000"/>
              </a:spcBef>
              <a:buClr>
                <a:srgbClr val="0064FF"/>
              </a:buClr>
              <a:buFont typeface="Arial"/>
              <a:buChar char="•"/>
            </a:pPr>
            <a:r>
              <a:rPr lang="en-GB" sz="1400">
                <a:solidFill>
                  <a:prstClr val="black"/>
                </a:solidFill>
                <a:latin typeface="IBM Plex Sans Light" charset="0"/>
              </a:rPr>
              <a:t>press CTRL+V keys to paste nodes. When you find the best place to paste them, right click to save positions.</a:t>
            </a:r>
          </a:p>
          <a:p>
            <a:pPr marL="228600" lvl="0" indent="-228600">
              <a:spcBef>
                <a:spcPts val="1000"/>
              </a:spcBef>
              <a:buClr>
                <a:srgbClr val="0064FF"/>
              </a:buClr>
              <a:buFont typeface="Arial"/>
              <a:buChar char="•"/>
            </a:pPr>
            <a:r>
              <a:rPr lang="en-GB" sz="1400">
                <a:solidFill>
                  <a:prstClr val="black"/>
                </a:solidFill>
                <a:latin typeface="IBM Plex Sans Light" charset="0"/>
              </a:rPr>
              <a:t>delete connection between SWITCH and CHANGE nodes, and make space in the flow</a:t>
            </a:r>
          </a:p>
          <a:p>
            <a:pPr marL="228600" lvl="0" indent="-228600">
              <a:spcBef>
                <a:spcPts val="1000"/>
              </a:spcBef>
              <a:buClr>
                <a:srgbClr val="0064FF"/>
              </a:buClr>
              <a:buFont typeface="Arial"/>
              <a:buChar char="•"/>
            </a:pPr>
            <a:endParaRPr lang="en-US" sz="1400"/>
          </a:p>
        </p:txBody>
      </p:sp>
    </p:spTree>
    <p:extLst>
      <p:ext uri="{BB962C8B-B14F-4D97-AF65-F5344CB8AC3E}">
        <p14:creationId xmlns:p14="http://schemas.microsoft.com/office/powerpoint/2010/main" val="936848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175FE2F-DBB7-423F-8162-507D3BD7E3EA}"/>
              </a:ext>
            </a:extLst>
          </p:cNvPr>
          <p:cNvPicPr>
            <a:picLocks noChangeAspect="1"/>
          </p:cNvPicPr>
          <p:nvPr/>
        </p:nvPicPr>
        <p:blipFill>
          <a:blip r:embed="rId2"/>
          <a:stretch>
            <a:fillRect/>
          </a:stretch>
        </p:blipFill>
        <p:spPr>
          <a:xfrm>
            <a:off x="6298064" y="3546161"/>
            <a:ext cx="4886325" cy="2838450"/>
          </a:xfrm>
          <a:prstGeom prst="rect">
            <a:avLst/>
          </a:prstGeom>
        </p:spPr>
      </p:pic>
      <p:sp>
        <p:nvSpPr>
          <p:cNvPr id="2" name="Title 1"/>
          <p:cNvSpPr>
            <a:spLocks noGrp="1"/>
          </p:cNvSpPr>
          <p:nvPr>
            <p:ph type="title"/>
          </p:nvPr>
        </p:nvSpPr>
        <p:spPr>
          <a:xfrm>
            <a:off x="838199" y="365125"/>
            <a:ext cx="8610737" cy="1325563"/>
          </a:xfrm>
        </p:spPr>
        <p:txBody>
          <a:bodyPr>
            <a:normAutofit/>
          </a:bodyPr>
          <a:lstStyle/>
          <a:p>
            <a:r>
              <a:rPr lang="en-US"/>
              <a:t>Instruction: </a:t>
            </a:r>
            <a:r>
              <a:rPr lang="en-GB">
                <a:solidFill>
                  <a:prstClr val="black"/>
                </a:solidFill>
              </a:rPr>
              <a:t>Tale1.Scene3 – Smart barking, just one time, please!</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39</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4"/>
          <a:srcRect b="53559"/>
          <a:stretch/>
        </p:blipFill>
        <p:spPr>
          <a:xfrm>
            <a:off x="9518592" y="107691"/>
            <a:ext cx="2690017" cy="1279251"/>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smart barks - T01S03b</a:t>
            </a:r>
          </a:p>
        </p:txBody>
      </p:sp>
      <p:sp>
        <p:nvSpPr>
          <p:cNvPr id="11" name="Rectangle 10">
            <a:extLst>
              <a:ext uri="{FF2B5EF4-FFF2-40B4-BE49-F238E27FC236}">
                <a16:creationId xmlns:a16="http://schemas.microsoft.com/office/drawing/2014/main" id="{3FD91F59-F316-4BE6-A0BD-EFB7C71B9BCA}"/>
              </a:ext>
            </a:extLst>
          </p:cNvPr>
          <p:cNvSpPr/>
          <p:nvPr/>
        </p:nvSpPr>
        <p:spPr>
          <a:xfrm>
            <a:off x="446315" y="1690687"/>
            <a:ext cx="5836523" cy="866904"/>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twice CHANGE node to Working area. Drag SWITCH node, too.</a:t>
            </a:r>
          </a:p>
          <a:p>
            <a:pPr marL="228600" lvl="0" indent="-228600">
              <a:spcBef>
                <a:spcPts val="1000"/>
              </a:spcBef>
              <a:buClr>
                <a:srgbClr val="0064FF"/>
              </a:buClr>
              <a:buFont typeface="Arial"/>
              <a:buChar char="•"/>
            </a:pPr>
            <a:r>
              <a:rPr lang="en-GB" sz="1400">
                <a:solidFill>
                  <a:prstClr val="black"/>
                </a:solidFill>
                <a:latin typeface="IBM Plex Sans Light" charset="0"/>
              </a:rPr>
              <a:t>double-click upper new CHANGE node and configure it as follow. Press “Done” to close.</a:t>
            </a:r>
          </a:p>
        </p:txBody>
      </p:sp>
      <p:pic>
        <p:nvPicPr>
          <p:cNvPr id="12" name="Picture 11">
            <a:extLst>
              <a:ext uri="{FF2B5EF4-FFF2-40B4-BE49-F238E27FC236}">
                <a16:creationId xmlns:a16="http://schemas.microsoft.com/office/drawing/2014/main" id="{A90E7ECA-2F6B-4D4A-AA59-F7F15481130E}"/>
              </a:ext>
            </a:extLst>
          </p:cNvPr>
          <p:cNvPicPr>
            <a:picLocks noChangeAspect="1"/>
          </p:cNvPicPr>
          <p:nvPr/>
        </p:nvPicPr>
        <p:blipFill>
          <a:blip r:embed="rId5"/>
          <a:stretch>
            <a:fillRect/>
          </a:stretch>
        </p:blipFill>
        <p:spPr>
          <a:xfrm>
            <a:off x="538843" y="2557591"/>
            <a:ext cx="4991100" cy="2876550"/>
          </a:xfrm>
          <a:prstGeom prst="rect">
            <a:avLst/>
          </a:prstGeom>
        </p:spPr>
      </p:pic>
      <p:pic>
        <p:nvPicPr>
          <p:cNvPr id="15" name="Picture 14">
            <a:extLst>
              <a:ext uri="{FF2B5EF4-FFF2-40B4-BE49-F238E27FC236}">
                <a16:creationId xmlns:a16="http://schemas.microsoft.com/office/drawing/2014/main" id="{47AC617C-302E-49F2-A05A-7B6D9BC887C7}"/>
              </a:ext>
            </a:extLst>
          </p:cNvPr>
          <p:cNvPicPr>
            <a:picLocks noChangeAspect="1"/>
          </p:cNvPicPr>
          <p:nvPr/>
        </p:nvPicPr>
        <p:blipFill>
          <a:blip r:embed="rId6"/>
          <a:stretch>
            <a:fillRect/>
          </a:stretch>
        </p:blipFill>
        <p:spPr>
          <a:xfrm>
            <a:off x="6020713" y="1587234"/>
            <a:ext cx="5724971" cy="1884470"/>
          </a:xfrm>
          <a:prstGeom prst="rect">
            <a:avLst/>
          </a:prstGeom>
        </p:spPr>
      </p:pic>
      <p:sp>
        <p:nvSpPr>
          <p:cNvPr id="17" name="Rectangle 16">
            <a:extLst>
              <a:ext uri="{FF2B5EF4-FFF2-40B4-BE49-F238E27FC236}">
                <a16:creationId xmlns:a16="http://schemas.microsoft.com/office/drawing/2014/main" id="{004C65AD-3710-404E-9151-1A0AF9570983}"/>
              </a:ext>
            </a:extLst>
          </p:cNvPr>
          <p:cNvSpPr/>
          <p:nvPr/>
        </p:nvSpPr>
        <p:spPr>
          <a:xfrm>
            <a:off x="446315" y="5680424"/>
            <a:ext cx="5906179" cy="523220"/>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double-click other new CHANGE node and configure it as the image on the right.</a:t>
            </a:r>
          </a:p>
        </p:txBody>
      </p:sp>
    </p:spTree>
    <p:extLst>
      <p:ext uri="{BB962C8B-B14F-4D97-AF65-F5344CB8AC3E}">
        <p14:creationId xmlns:p14="http://schemas.microsoft.com/office/powerpoint/2010/main" val="3427455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we going to do today?</a:t>
            </a:r>
          </a:p>
        </p:txBody>
      </p:sp>
      <p:sp>
        <p:nvSpPr>
          <p:cNvPr id="3" name="Content Placeholder 2"/>
          <p:cNvSpPr>
            <a:spLocks noGrp="1"/>
          </p:cNvSpPr>
          <p:nvPr>
            <p:ph idx="1"/>
          </p:nvPr>
        </p:nvSpPr>
        <p:spPr>
          <a:xfrm>
            <a:off x="838200" y="1411967"/>
            <a:ext cx="11195050" cy="1778909"/>
          </a:xfrm>
        </p:spPr>
        <p:txBody>
          <a:bodyPr>
            <a:normAutofit fontScale="92500" lnSpcReduction="10000"/>
          </a:bodyPr>
          <a:lstStyle/>
          <a:p>
            <a:r>
              <a:rPr lang="en-US" err="1"/>
              <a:t>TJBot</a:t>
            </a:r>
            <a:r>
              <a:rPr lang="en-US"/>
              <a:t> loves pets even though they can be noisy. He/Her owns two dogs, Doggy and </a:t>
            </a:r>
            <a:r>
              <a:rPr lang="en-US" err="1"/>
              <a:t>MiniDoggy</a:t>
            </a:r>
            <a:r>
              <a:rPr lang="en-US"/>
              <a:t>.</a:t>
            </a:r>
          </a:p>
          <a:p>
            <a:r>
              <a:rPr lang="en-US"/>
              <a:t>Doggy is a very careful watchdog while </a:t>
            </a:r>
            <a:r>
              <a:rPr lang="en-US" err="1"/>
              <a:t>MiniDoggy</a:t>
            </a:r>
            <a:r>
              <a:rPr lang="en-US"/>
              <a:t> is more distracted one, it doesn’t look at what happens around it but it’s happy to play with </a:t>
            </a:r>
            <a:r>
              <a:rPr lang="en-US" err="1"/>
              <a:t>TJBot</a:t>
            </a:r>
            <a:r>
              <a:rPr lang="en-US"/>
              <a:t>.</a:t>
            </a:r>
          </a:p>
          <a:p>
            <a:r>
              <a:rPr lang="en-US"/>
              <a:t>We follow </a:t>
            </a:r>
            <a:r>
              <a:rPr lang="en-US" err="1"/>
              <a:t>TJBot</a:t>
            </a:r>
            <a:r>
              <a:rPr lang="en-US"/>
              <a:t> and its doggies in some funny stories learning how IBM solutions could be applied to real life examples.</a:t>
            </a:r>
          </a:p>
        </p:txBody>
      </p:sp>
      <p:sp>
        <p:nvSpPr>
          <p:cNvPr id="4" name="Slide Number Placeholder 3"/>
          <p:cNvSpPr>
            <a:spLocks noGrp="1"/>
          </p:cNvSpPr>
          <p:nvPr>
            <p:ph type="sldNum" sz="quarter" idx="4"/>
          </p:nvPr>
        </p:nvSpPr>
        <p:spPr/>
        <p:txBody>
          <a:bodyPr/>
          <a:lstStyle/>
          <a:p>
            <a:fld id="{DCC1C4A4-046B-3E4F-A1E5-DD3794234026}" type="slidenum">
              <a:rPr lang="en-US" smtClean="0"/>
              <a:pPr/>
              <a:t>4</a:t>
            </a:fld>
            <a:endParaRPr lang="en-US"/>
          </a:p>
        </p:txBody>
      </p:sp>
      <p:pic>
        <p:nvPicPr>
          <p:cNvPr id="6" name="t01s05.TJBot.waked.up.Calm.Down.Doggy.reduced">
            <a:hlinkClick r:id="" action="ppaction://media"/>
            <a:extLst>
              <a:ext uri="{FF2B5EF4-FFF2-40B4-BE49-F238E27FC236}">
                <a16:creationId xmlns:a16="http://schemas.microsoft.com/office/drawing/2014/main" id="{BAC5ED24-3428-4D13-ACE4-50F4C555FA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929" t="20805" r="12863" b="19576"/>
          <a:stretch/>
        </p:blipFill>
        <p:spPr>
          <a:xfrm>
            <a:off x="3860951" y="3190876"/>
            <a:ext cx="8121499" cy="3482520"/>
          </a:xfrm>
          <a:prstGeom prst="rect">
            <a:avLst/>
          </a:prstGeom>
        </p:spPr>
      </p:pic>
      <p:sp>
        <p:nvSpPr>
          <p:cNvPr id="8" name="Rectangle 7">
            <a:extLst>
              <a:ext uri="{FF2B5EF4-FFF2-40B4-BE49-F238E27FC236}">
                <a16:creationId xmlns:a16="http://schemas.microsoft.com/office/drawing/2014/main" id="{335EA2F1-A060-4803-8961-054B829F7AA9}"/>
              </a:ext>
            </a:extLst>
          </p:cNvPr>
          <p:cNvSpPr/>
          <p:nvPr/>
        </p:nvSpPr>
        <p:spPr>
          <a:xfrm>
            <a:off x="733425" y="4467224"/>
            <a:ext cx="3057526" cy="1896367"/>
          </a:xfrm>
          <a:prstGeom prst="rect">
            <a:avLst/>
          </a:prstGeom>
        </p:spPr>
        <p:txBody>
          <a:bodyPr vert="horz" lIns="91440" tIns="45720" rIns="91440" bIns="45720" rtlCol="0">
            <a:normAutofit/>
          </a:bodyPr>
          <a:lstStyle/>
          <a:p>
            <a:pPr algn="r">
              <a:spcBef>
                <a:spcPts val="1000"/>
              </a:spcBef>
              <a:buClr>
                <a:srgbClr val="0064FF"/>
              </a:buClr>
            </a:pPr>
            <a:r>
              <a:rPr lang="en-US" sz="1600">
                <a:latin typeface="IBM Plex Sans Light" charset="0"/>
              </a:rPr>
              <a:t>Doggy is an original idea from IBM Italy Volunteers. The first draft version was developed during a stage with high school students in IBM Italy </a:t>
            </a:r>
            <a:r>
              <a:rPr lang="en-US" sz="1600" err="1">
                <a:latin typeface="IBM Plex Sans Light" charset="0"/>
              </a:rPr>
              <a:t>Segrate</a:t>
            </a:r>
            <a:r>
              <a:rPr lang="en-US" sz="1600">
                <a:latin typeface="IBM Plex Sans Light" charset="0"/>
              </a:rPr>
              <a:t>, May 2018.</a:t>
            </a:r>
          </a:p>
        </p:txBody>
      </p:sp>
    </p:spTree>
    <p:extLst>
      <p:ext uri="{BB962C8B-B14F-4D97-AF65-F5344CB8AC3E}">
        <p14:creationId xmlns:p14="http://schemas.microsoft.com/office/powerpoint/2010/main" val="19826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rmAutofit/>
          </a:bodyPr>
          <a:lstStyle/>
          <a:p>
            <a:r>
              <a:rPr lang="en-US"/>
              <a:t>Instruction: </a:t>
            </a:r>
            <a:r>
              <a:rPr lang="en-GB">
                <a:solidFill>
                  <a:prstClr val="black"/>
                </a:solidFill>
              </a:rPr>
              <a:t>Tale1.Scene3 – Smart barking, just one time, please!</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40</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3"/>
          <a:srcRect b="53559"/>
          <a:stretch/>
        </p:blipFill>
        <p:spPr>
          <a:xfrm>
            <a:off x="9518592" y="107691"/>
            <a:ext cx="2690017" cy="1279251"/>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smart barks - T01S03c</a:t>
            </a:r>
          </a:p>
        </p:txBody>
      </p:sp>
      <p:sp>
        <p:nvSpPr>
          <p:cNvPr id="11" name="Rectangle 10">
            <a:extLst>
              <a:ext uri="{FF2B5EF4-FFF2-40B4-BE49-F238E27FC236}">
                <a16:creationId xmlns:a16="http://schemas.microsoft.com/office/drawing/2014/main" id="{3FD91F59-F316-4BE6-A0BD-EFB7C71B9BCA}"/>
              </a:ext>
            </a:extLst>
          </p:cNvPr>
          <p:cNvSpPr/>
          <p:nvPr/>
        </p:nvSpPr>
        <p:spPr>
          <a:xfrm>
            <a:off x="446315" y="1690687"/>
            <a:ext cx="6472244" cy="1082348"/>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double-click new SWITCH node and configure it as follow. Press “Done” to close.</a:t>
            </a:r>
          </a:p>
          <a:p>
            <a:pPr marL="228600" lvl="0" indent="-228600">
              <a:spcBef>
                <a:spcPts val="1000"/>
              </a:spcBef>
              <a:buClr>
                <a:srgbClr val="0064FF"/>
              </a:buClr>
              <a:buFont typeface="Arial"/>
              <a:buChar char="•"/>
            </a:pPr>
            <a:r>
              <a:rPr lang="en-GB" sz="1400">
                <a:solidFill>
                  <a:prstClr val="black"/>
                </a:solidFill>
                <a:latin typeface="IBM Plex Sans Light" charset="0"/>
              </a:rPr>
              <a:t>*(if needed, rearrange nodes to make space and) connect as show in picture and press DEPLOY button</a:t>
            </a:r>
          </a:p>
        </p:txBody>
      </p:sp>
      <p:pic>
        <p:nvPicPr>
          <p:cNvPr id="3" name="Picture 2">
            <a:extLst>
              <a:ext uri="{FF2B5EF4-FFF2-40B4-BE49-F238E27FC236}">
                <a16:creationId xmlns:a16="http://schemas.microsoft.com/office/drawing/2014/main" id="{F7CE0D6F-1DA1-4549-B31C-2AD6BBAE7866}"/>
              </a:ext>
            </a:extLst>
          </p:cNvPr>
          <p:cNvPicPr>
            <a:picLocks noChangeAspect="1"/>
          </p:cNvPicPr>
          <p:nvPr/>
        </p:nvPicPr>
        <p:blipFill>
          <a:blip r:embed="rId4"/>
          <a:stretch>
            <a:fillRect/>
          </a:stretch>
        </p:blipFill>
        <p:spPr>
          <a:xfrm>
            <a:off x="7090268" y="1581913"/>
            <a:ext cx="4895850" cy="2781300"/>
          </a:xfrm>
          <a:prstGeom prst="rect">
            <a:avLst/>
          </a:prstGeom>
        </p:spPr>
      </p:pic>
      <p:sp>
        <p:nvSpPr>
          <p:cNvPr id="5" name="Rectangle 4">
            <a:extLst>
              <a:ext uri="{FF2B5EF4-FFF2-40B4-BE49-F238E27FC236}">
                <a16:creationId xmlns:a16="http://schemas.microsoft.com/office/drawing/2014/main" id="{34E84B13-0D89-4141-B99A-84E52747DBE3}"/>
              </a:ext>
            </a:extLst>
          </p:cNvPr>
          <p:cNvSpPr/>
          <p:nvPr/>
        </p:nvSpPr>
        <p:spPr>
          <a:xfrm>
            <a:off x="446315" y="5160952"/>
            <a:ext cx="7087546" cy="995144"/>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What happen when an obstacle reaches Doggy? As previously, Doggy start barking.</a:t>
            </a:r>
          </a:p>
          <a:p>
            <a:pPr>
              <a:spcBef>
                <a:spcPts val="1000"/>
              </a:spcBef>
              <a:buClr>
                <a:srgbClr val="0064FF"/>
              </a:buClr>
            </a:pPr>
            <a:r>
              <a:rPr lang="en-GB" sz="1400" b="1" i="1">
                <a:solidFill>
                  <a:prstClr val="black"/>
                </a:solidFill>
                <a:latin typeface="IBM Plex Sans Light" charset="0"/>
              </a:rPr>
              <a:t>What happen if the object stays near Doggy?</a:t>
            </a:r>
          </a:p>
          <a:p>
            <a:pPr>
              <a:spcBef>
                <a:spcPts val="1000"/>
              </a:spcBef>
              <a:buClr>
                <a:srgbClr val="0064FF"/>
              </a:buClr>
            </a:pPr>
            <a:r>
              <a:rPr lang="en-GB" sz="1400" b="1" i="1">
                <a:solidFill>
                  <a:prstClr val="black"/>
                </a:solidFill>
                <a:latin typeface="IBM Plex Sans Light" charset="0"/>
              </a:rPr>
              <a:t>What needs to happen to let Doggy barking again?</a:t>
            </a:r>
            <a:endParaRPr lang="en-US" sz="1400" b="1" i="1">
              <a:solidFill>
                <a:prstClr val="black"/>
              </a:solidFill>
              <a:latin typeface="IBM Plex Sans Light" charset="0"/>
            </a:endParaRPr>
          </a:p>
        </p:txBody>
      </p:sp>
      <p:pic>
        <p:nvPicPr>
          <p:cNvPr id="7" name="Picture 6">
            <a:extLst>
              <a:ext uri="{FF2B5EF4-FFF2-40B4-BE49-F238E27FC236}">
                <a16:creationId xmlns:a16="http://schemas.microsoft.com/office/drawing/2014/main" id="{032A7A3B-A961-4E3A-9FEA-761E4EF0AEDC}"/>
              </a:ext>
            </a:extLst>
          </p:cNvPr>
          <p:cNvPicPr>
            <a:picLocks noChangeAspect="1"/>
          </p:cNvPicPr>
          <p:nvPr/>
        </p:nvPicPr>
        <p:blipFill>
          <a:blip r:embed="rId5"/>
          <a:stretch>
            <a:fillRect/>
          </a:stretch>
        </p:blipFill>
        <p:spPr>
          <a:xfrm>
            <a:off x="155938" y="2773035"/>
            <a:ext cx="6848475" cy="2247900"/>
          </a:xfrm>
          <a:prstGeom prst="rect">
            <a:avLst/>
          </a:prstGeom>
        </p:spPr>
      </p:pic>
      <p:sp>
        <p:nvSpPr>
          <p:cNvPr id="15" name="Rectangle 14">
            <a:extLst>
              <a:ext uri="{FF2B5EF4-FFF2-40B4-BE49-F238E27FC236}">
                <a16:creationId xmlns:a16="http://schemas.microsoft.com/office/drawing/2014/main" id="{AB634F3C-E45B-4AD4-8190-407D2E70FB8A}"/>
              </a:ext>
            </a:extLst>
          </p:cNvPr>
          <p:cNvSpPr/>
          <p:nvPr/>
        </p:nvSpPr>
        <p:spPr>
          <a:xfrm>
            <a:off x="8556171" y="5160952"/>
            <a:ext cx="2438401" cy="738664"/>
          </a:xfrm>
          <a:prstGeom prst="rect">
            <a:avLst/>
          </a:prstGeom>
        </p:spPr>
        <p:txBody>
          <a:bodyPr wrap="square">
            <a:spAutoFit/>
          </a:bodyPr>
          <a:lstStyle/>
          <a:p>
            <a:pPr lvl="0">
              <a:spcBef>
                <a:spcPts val="1000"/>
              </a:spcBef>
              <a:buClr>
                <a:srgbClr val="0064FF"/>
              </a:buClr>
            </a:pPr>
            <a:r>
              <a:rPr lang="en-GB" sz="1400" b="1" i="1">
                <a:solidFill>
                  <a:prstClr val="black"/>
                </a:solidFill>
                <a:latin typeface="IBM Plex Sans Light" charset="0"/>
              </a:rPr>
              <a:t>Awesome! Doggy is growing up smarter, step by step! It’s time to shake its tail!</a:t>
            </a:r>
            <a:endParaRPr lang="en-US" sz="1400" b="1" i="1">
              <a:solidFill>
                <a:prstClr val="black"/>
              </a:solidFill>
              <a:latin typeface="IBM Plex Sans Light" charset="0"/>
            </a:endParaRPr>
          </a:p>
        </p:txBody>
      </p:sp>
    </p:spTree>
    <p:extLst>
      <p:ext uri="{BB962C8B-B14F-4D97-AF65-F5344CB8AC3E}">
        <p14:creationId xmlns:p14="http://schemas.microsoft.com/office/powerpoint/2010/main" val="109355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rmAutofit/>
          </a:bodyPr>
          <a:lstStyle/>
          <a:p>
            <a:r>
              <a:rPr lang="en-US"/>
              <a:t>Instruction: </a:t>
            </a:r>
            <a:r>
              <a:rPr lang="en-GB">
                <a:solidFill>
                  <a:prstClr val="black"/>
                </a:solidFill>
              </a:rPr>
              <a:t>Tale1.Scene4 –Doggy is happy and wags its tail!</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41</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3"/>
          <a:srcRect b="53559"/>
          <a:stretch/>
        </p:blipFill>
        <p:spPr>
          <a:xfrm>
            <a:off x="9518592" y="107691"/>
            <a:ext cx="2690017" cy="1279251"/>
          </a:xfrm>
          <a:prstGeom prst="rect">
            <a:avLst/>
          </a:prstGeom>
        </p:spPr>
      </p:pic>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2765632" y="6449927"/>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 could be tricky but could be performed under adult’s guidance</a:t>
            </a:r>
            <a:endParaRPr lang="en-GB" sz="1400"/>
          </a:p>
          <a:p>
            <a:pPr marL="0" indent="0">
              <a:buFont typeface="Arial"/>
              <a:buNone/>
            </a:pPr>
            <a:endParaRPr lang="en-US" sz="1400"/>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shakes its tail- T01S04a</a:t>
            </a:r>
          </a:p>
        </p:txBody>
      </p:sp>
      <p:sp>
        <p:nvSpPr>
          <p:cNvPr id="7" name="Content Placeholder 6">
            <a:extLst>
              <a:ext uri="{FF2B5EF4-FFF2-40B4-BE49-F238E27FC236}">
                <a16:creationId xmlns:a16="http://schemas.microsoft.com/office/drawing/2014/main" id="{63A9836E-015A-4D14-92BD-D6949E439F01}"/>
              </a:ext>
            </a:extLst>
          </p:cNvPr>
          <p:cNvSpPr>
            <a:spLocks noGrp="1"/>
          </p:cNvSpPr>
          <p:nvPr>
            <p:ph idx="1"/>
          </p:nvPr>
        </p:nvSpPr>
        <p:spPr>
          <a:xfrm>
            <a:off x="453640" y="1690687"/>
            <a:ext cx="3878873" cy="4740000"/>
          </a:xfrm>
          <a:solidFill>
            <a:schemeClr val="accent1">
              <a:lumMod val="20000"/>
              <a:lumOff val="80000"/>
            </a:schemeClr>
          </a:solidFill>
        </p:spPr>
        <p:txBody>
          <a:bodyPr>
            <a:noAutofit/>
          </a:bodyPr>
          <a:lstStyle/>
          <a:p>
            <a:r>
              <a:rPr lang="en-GB" sz="1400" b="1"/>
              <a:t>Requirement</a:t>
            </a:r>
            <a:r>
              <a:rPr lang="en-GB" sz="1400"/>
              <a:t>: TJBot, MiniDoggy or Doggy (Basic, Standard or Premium) – already setup and tested</a:t>
            </a:r>
          </a:p>
          <a:p>
            <a:r>
              <a:rPr lang="en-GB" sz="1400" b="1"/>
              <a:t>Skill</a:t>
            </a:r>
            <a:r>
              <a:rPr lang="en-GB" sz="1400"/>
              <a:t>: Node-Red (basic level)</a:t>
            </a:r>
          </a:p>
          <a:p>
            <a:r>
              <a:rPr lang="en-GB" sz="1400" b="1"/>
              <a:t>Age</a:t>
            </a:r>
            <a:r>
              <a:rPr lang="en-GB" sz="1400"/>
              <a:t>: 8+</a:t>
            </a:r>
          </a:p>
          <a:p>
            <a:r>
              <a:rPr lang="en-GB" sz="1400" b="1"/>
              <a:t>Knowledge acquired</a:t>
            </a:r>
            <a:r>
              <a:rPr lang="en-GB" sz="1400"/>
              <a:t>: Servo motor and Sonar sensor usage, test condition, set value to variable, use random values, create loop</a:t>
            </a:r>
          </a:p>
          <a:p>
            <a:r>
              <a:rPr lang="en-GB" sz="1400" b="1"/>
              <a:t>Preparation steps:</a:t>
            </a:r>
            <a:endParaRPr lang="en-GB" sz="1400"/>
          </a:p>
          <a:p>
            <a:pPr marL="446088" lvl="1"/>
            <a:r>
              <a:rPr lang="en-GB" sz="1200"/>
              <a:t>point your browser to Node-Red Dashboard - http://«TJBot_ip_address»:1880</a:t>
            </a:r>
          </a:p>
          <a:p>
            <a:pPr marL="446088" lvl="1"/>
            <a:r>
              <a:rPr lang="en-GB" sz="1200"/>
              <a:t>verify that TJBot is fully functional and node-red is working as expected (TJBot credentials, too).</a:t>
            </a:r>
          </a:p>
          <a:p>
            <a:pPr marL="446088" lvl="1"/>
            <a:r>
              <a:rPr lang="en-GB" sz="1200"/>
              <a:t>verify if LOOPTIMER is installed. If not, install node-red-</a:t>
            </a:r>
            <a:r>
              <a:rPr lang="en-GB" sz="1200" err="1"/>
              <a:t>contrib</a:t>
            </a:r>
            <a:r>
              <a:rPr lang="en-GB" sz="1200"/>
              <a:t>-</a:t>
            </a:r>
            <a:r>
              <a:rPr lang="en-GB" sz="1200" err="1"/>
              <a:t>looptimer</a:t>
            </a:r>
            <a:r>
              <a:rPr lang="en-GB" sz="1200"/>
              <a:t> via “Manage Palette”</a:t>
            </a:r>
          </a:p>
          <a:p>
            <a:pPr marL="446088" lvl="1"/>
            <a:r>
              <a:rPr lang="en-GB" sz="1200"/>
              <a:t>(Doggy version only) verify that Tale1.Scene3 is enabled and working on dedicated Flow</a:t>
            </a:r>
          </a:p>
        </p:txBody>
      </p:sp>
      <p:sp>
        <p:nvSpPr>
          <p:cNvPr id="11" name="Rectangle 10">
            <a:extLst>
              <a:ext uri="{FF2B5EF4-FFF2-40B4-BE49-F238E27FC236}">
                <a16:creationId xmlns:a16="http://schemas.microsoft.com/office/drawing/2014/main" id="{3FD91F59-F316-4BE6-A0BD-EFB7C71B9BCA}"/>
              </a:ext>
            </a:extLst>
          </p:cNvPr>
          <p:cNvSpPr/>
          <p:nvPr/>
        </p:nvSpPr>
        <p:spPr>
          <a:xfrm>
            <a:off x="4332513" y="1690687"/>
            <a:ext cx="7728856" cy="1210588"/>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point your browser to Node-Red Dashboard and create a new Flow</a:t>
            </a:r>
          </a:p>
          <a:p>
            <a:pPr marL="228600" lvl="0" indent="-228600">
              <a:spcBef>
                <a:spcPts val="1000"/>
              </a:spcBef>
              <a:buClr>
                <a:srgbClr val="0064FF"/>
              </a:buClr>
              <a:buFont typeface="Arial"/>
              <a:buChar char="•"/>
            </a:pPr>
            <a:r>
              <a:rPr lang="en-GB" sz="1400">
                <a:solidFill>
                  <a:prstClr val="black"/>
                </a:solidFill>
                <a:latin typeface="IBM Plex Sans Light" charset="0"/>
              </a:rPr>
              <a:t>double-click Flow label and rename it to “Tale1.Scene4”. Press “Done” to close.</a:t>
            </a:r>
          </a:p>
          <a:p>
            <a:pPr marL="228600" lvl="0" indent="-228600">
              <a:spcBef>
                <a:spcPts val="1000"/>
              </a:spcBef>
              <a:buClr>
                <a:srgbClr val="0064FF"/>
              </a:buClr>
              <a:buFont typeface="Arial"/>
              <a:buChar char="•"/>
            </a:pPr>
            <a:r>
              <a:rPr lang="en-GB" sz="1400">
                <a:solidFill>
                  <a:prstClr val="black"/>
                </a:solidFill>
                <a:latin typeface="IBM Plex Sans Light" charset="0"/>
              </a:rPr>
              <a:t>(Doggy version only) double-click “Tale1.Scene3” Flow label and set status to “Disabled”. Press “Done” to close.</a:t>
            </a:r>
          </a:p>
        </p:txBody>
      </p:sp>
      <p:pic>
        <p:nvPicPr>
          <p:cNvPr id="5" name="Picture 4">
            <a:extLst>
              <a:ext uri="{FF2B5EF4-FFF2-40B4-BE49-F238E27FC236}">
                <a16:creationId xmlns:a16="http://schemas.microsoft.com/office/drawing/2014/main" id="{68CCB842-8E0B-49F0-B0D1-F445BCD75399}"/>
              </a:ext>
            </a:extLst>
          </p:cNvPr>
          <p:cNvPicPr>
            <a:picLocks noChangeAspect="1"/>
          </p:cNvPicPr>
          <p:nvPr/>
        </p:nvPicPr>
        <p:blipFill>
          <a:blip r:embed="rId4"/>
          <a:stretch>
            <a:fillRect/>
          </a:stretch>
        </p:blipFill>
        <p:spPr>
          <a:xfrm>
            <a:off x="7118292" y="2852008"/>
            <a:ext cx="4800600" cy="3371850"/>
          </a:xfrm>
          <a:prstGeom prst="rect">
            <a:avLst/>
          </a:prstGeom>
        </p:spPr>
      </p:pic>
      <p:sp>
        <p:nvSpPr>
          <p:cNvPr id="12" name="Rectangle 11">
            <a:extLst>
              <a:ext uri="{FF2B5EF4-FFF2-40B4-BE49-F238E27FC236}">
                <a16:creationId xmlns:a16="http://schemas.microsoft.com/office/drawing/2014/main" id="{29F61F9F-AD55-4083-B930-26AAD63901B5}"/>
              </a:ext>
            </a:extLst>
          </p:cNvPr>
          <p:cNvSpPr/>
          <p:nvPr/>
        </p:nvSpPr>
        <p:spPr>
          <a:xfrm>
            <a:off x="4332513" y="2901275"/>
            <a:ext cx="2785779" cy="2805896"/>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(Doggy version only) select “Doggy Eyes” and “Less than 30cm” nodes in “Tale1.Scene3” Flow. Press CTRL+C keys to copy them. Click on “Tale1.Scene4” Flow label. Press CTRL+V keys to paste them.</a:t>
            </a:r>
          </a:p>
          <a:p>
            <a:pPr marL="228600" lvl="0" indent="-228600">
              <a:spcBef>
                <a:spcPts val="1000"/>
              </a:spcBef>
              <a:buClr>
                <a:srgbClr val="0064FF"/>
              </a:buClr>
              <a:buFont typeface="Arial"/>
              <a:buChar char="•"/>
            </a:pPr>
            <a:r>
              <a:rPr lang="en-GB" sz="1400">
                <a:solidFill>
                  <a:prstClr val="black"/>
                </a:solidFill>
                <a:latin typeface="IBM Plex Sans Light" charset="0"/>
              </a:rPr>
              <a:t>(MiniDoggy only) drag INJECT node to Working area. Double-click it and configure as in following picture</a:t>
            </a:r>
          </a:p>
        </p:txBody>
      </p:sp>
    </p:spTree>
    <p:extLst>
      <p:ext uri="{BB962C8B-B14F-4D97-AF65-F5344CB8AC3E}">
        <p14:creationId xmlns:p14="http://schemas.microsoft.com/office/powerpoint/2010/main" val="3660900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rmAutofit/>
          </a:bodyPr>
          <a:lstStyle/>
          <a:p>
            <a:r>
              <a:rPr lang="en-US"/>
              <a:t>Instruction: </a:t>
            </a:r>
            <a:r>
              <a:rPr lang="en-GB">
                <a:solidFill>
                  <a:prstClr val="black"/>
                </a:solidFill>
              </a:rPr>
              <a:t>Tale1.Scene4 –Doggy is happy and wags its tail!</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42</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3"/>
          <a:srcRect b="53559"/>
          <a:stretch/>
        </p:blipFill>
        <p:spPr>
          <a:xfrm>
            <a:off x="9518592" y="107691"/>
            <a:ext cx="2690017" cy="1279251"/>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shakes its tail- T01S04b</a:t>
            </a:r>
          </a:p>
        </p:txBody>
      </p:sp>
      <p:sp>
        <p:nvSpPr>
          <p:cNvPr id="11" name="Rectangle 10">
            <a:extLst>
              <a:ext uri="{FF2B5EF4-FFF2-40B4-BE49-F238E27FC236}">
                <a16:creationId xmlns:a16="http://schemas.microsoft.com/office/drawing/2014/main" id="{3FD91F59-F316-4BE6-A0BD-EFB7C71B9BCA}"/>
              </a:ext>
            </a:extLst>
          </p:cNvPr>
          <p:cNvSpPr/>
          <p:nvPr/>
        </p:nvSpPr>
        <p:spPr>
          <a:xfrm>
            <a:off x="468087" y="1690687"/>
            <a:ext cx="7173684" cy="523220"/>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(MiniDoggy only) drag RANDOM node to Working area. Double-click it and configure as in following picture. rearrange and connect nodes</a:t>
            </a:r>
          </a:p>
        </p:txBody>
      </p:sp>
      <p:pic>
        <p:nvPicPr>
          <p:cNvPr id="13" name="Picture 12">
            <a:extLst>
              <a:ext uri="{FF2B5EF4-FFF2-40B4-BE49-F238E27FC236}">
                <a16:creationId xmlns:a16="http://schemas.microsoft.com/office/drawing/2014/main" id="{FA58B6C5-B2C9-463A-807D-A7025E37BA38}"/>
              </a:ext>
            </a:extLst>
          </p:cNvPr>
          <p:cNvPicPr>
            <a:picLocks noChangeAspect="1"/>
          </p:cNvPicPr>
          <p:nvPr/>
        </p:nvPicPr>
        <p:blipFill>
          <a:blip r:embed="rId4"/>
          <a:stretch>
            <a:fillRect/>
          </a:stretch>
        </p:blipFill>
        <p:spPr>
          <a:xfrm>
            <a:off x="7641772" y="1644377"/>
            <a:ext cx="4419598" cy="3495180"/>
          </a:xfrm>
          <a:prstGeom prst="rect">
            <a:avLst/>
          </a:prstGeom>
        </p:spPr>
      </p:pic>
      <p:pic>
        <p:nvPicPr>
          <p:cNvPr id="15" name="Picture 14">
            <a:extLst>
              <a:ext uri="{FF2B5EF4-FFF2-40B4-BE49-F238E27FC236}">
                <a16:creationId xmlns:a16="http://schemas.microsoft.com/office/drawing/2014/main" id="{A167E1A1-E1F2-4B0D-90E9-19471EB71535}"/>
              </a:ext>
            </a:extLst>
          </p:cNvPr>
          <p:cNvPicPr>
            <a:picLocks noChangeAspect="1"/>
          </p:cNvPicPr>
          <p:nvPr/>
        </p:nvPicPr>
        <p:blipFill>
          <a:blip r:embed="rId5"/>
          <a:stretch>
            <a:fillRect/>
          </a:stretch>
        </p:blipFill>
        <p:spPr>
          <a:xfrm>
            <a:off x="130630" y="2169825"/>
            <a:ext cx="5529941" cy="2295280"/>
          </a:xfrm>
          <a:prstGeom prst="rect">
            <a:avLst/>
          </a:prstGeom>
        </p:spPr>
      </p:pic>
      <p:sp>
        <p:nvSpPr>
          <p:cNvPr id="16" name="Rectangle 15">
            <a:extLst>
              <a:ext uri="{FF2B5EF4-FFF2-40B4-BE49-F238E27FC236}">
                <a16:creationId xmlns:a16="http://schemas.microsoft.com/office/drawing/2014/main" id="{51BE8E5B-4978-464C-BF3D-FB6B9CAB69B8}"/>
              </a:ext>
            </a:extLst>
          </p:cNvPr>
          <p:cNvSpPr/>
          <p:nvPr/>
        </p:nvSpPr>
        <p:spPr>
          <a:xfrm>
            <a:off x="468087" y="5185405"/>
            <a:ext cx="2732314" cy="954107"/>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LOOPTIMER node to Working area. Configure it to fire 30 times, every 0.2 seconds.</a:t>
            </a:r>
          </a:p>
        </p:txBody>
      </p:sp>
      <p:pic>
        <p:nvPicPr>
          <p:cNvPr id="17" name="Picture 16">
            <a:extLst>
              <a:ext uri="{FF2B5EF4-FFF2-40B4-BE49-F238E27FC236}">
                <a16:creationId xmlns:a16="http://schemas.microsoft.com/office/drawing/2014/main" id="{C37AED70-FDF2-4FD0-BB91-DB7653E9EBB6}"/>
              </a:ext>
            </a:extLst>
          </p:cNvPr>
          <p:cNvPicPr>
            <a:picLocks noChangeAspect="1"/>
          </p:cNvPicPr>
          <p:nvPr/>
        </p:nvPicPr>
        <p:blipFill>
          <a:blip r:embed="rId6"/>
          <a:stretch>
            <a:fillRect/>
          </a:stretch>
        </p:blipFill>
        <p:spPr>
          <a:xfrm>
            <a:off x="3305958" y="3721720"/>
            <a:ext cx="4319418" cy="2717053"/>
          </a:xfrm>
          <a:prstGeom prst="rect">
            <a:avLst/>
          </a:prstGeom>
        </p:spPr>
      </p:pic>
    </p:spTree>
    <p:extLst>
      <p:ext uri="{BB962C8B-B14F-4D97-AF65-F5344CB8AC3E}">
        <p14:creationId xmlns:p14="http://schemas.microsoft.com/office/powerpoint/2010/main" val="3741214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rmAutofit/>
          </a:bodyPr>
          <a:lstStyle/>
          <a:p>
            <a:r>
              <a:rPr lang="en-US"/>
              <a:t>Instruction: </a:t>
            </a:r>
            <a:r>
              <a:rPr lang="en-GB">
                <a:solidFill>
                  <a:prstClr val="black"/>
                </a:solidFill>
              </a:rPr>
              <a:t>Tale1.Scene4 –Doggy is happy and wags its tail!</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43</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3"/>
          <a:srcRect b="53559"/>
          <a:stretch/>
        </p:blipFill>
        <p:spPr>
          <a:xfrm>
            <a:off x="9518592" y="107691"/>
            <a:ext cx="2690017" cy="1279251"/>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shakes its tail- T01S04c</a:t>
            </a:r>
          </a:p>
        </p:txBody>
      </p:sp>
      <p:sp>
        <p:nvSpPr>
          <p:cNvPr id="11" name="Rectangle 10">
            <a:extLst>
              <a:ext uri="{FF2B5EF4-FFF2-40B4-BE49-F238E27FC236}">
                <a16:creationId xmlns:a16="http://schemas.microsoft.com/office/drawing/2014/main" id="{3FD91F59-F316-4BE6-A0BD-EFB7C71B9BCA}"/>
              </a:ext>
            </a:extLst>
          </p:cNvPr>
          <p:cNvSpPr/>
          <p:nvPr/>
        </p:nvSpPr>
        <p:spPr>
          <a:xfrm>
            <a:off x="468087" y="1690687"/>
            <a:ext cx="3494314" cy="738664"/>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RANDOM node to Working area. Configure it to send an integer between 0 and 100.</a:t>
            </a:r>
          </a:p>
        </p:txBody>
      </p:sp>
      <p:pic>
        <p:nvPicPr>
          <p:cNvPr id="3" name="Picture 2">
            <a:extLst>
              <a:ext uri="{FF2B5EF4-FFF2-40B4-BE49-F238E27FC236}">
                <a16:creationId xmlns:a16="http://schemas.microsoft.com/office/drawing/2014/main" id="{D4E5EA01-479D-40BD-A51E-C3D44F639B60}"/>
              </a:ext>
            </a:extLst>
          </p:cNvPr>
          <p:cNvPicPr>
            <a:picLocks noChangeAspect="1"/>
          </p:cNvPicPr>
          <p:nvPr/>
        </p:nvPicPr>
        <p:blipFill>
          <a:blip r:embed="rId4"/>
          <a:stretch>
            <a:fillRect/>
          </a:stretch>
        </p:blipFill>
        <p:spPr>
          <a:xfrm>
            <a:off x="705791" y="2429351"/>
            <a:ext cx="4312568" cy="3339873"/>
          </a:xfrm>
          <a:prstGeom prst="rect">
            <a:avLst/>
          </a:prstGeom>
        </p:spPr>
      </p:pic>
      <p:pic>
        <p:nvPicPr>
          <p:cNvPr id="5" name="Picture 4">
            <a:extLst>
              <a:ext uri="{FF2B5EF4-FFF2-40B4-BE49-F238E27FC236}">
                <a16:creationId xmlns:a16="http://schemas.microsoft.com/office/drawing/2014/main" id="{7612F370-7F6F-49DE-ADFB-64A59E597BE6}"/>
              </a:ext>
            </a:extLst>
          </p:cNvPr>
          <p:cNvPicPr>
            <a:picLocks noChangeAspect="1"/>
          </p:cNvPicPr>
          <p:nvPr/>
        </p:nvPicPr>
        <p:blipFill>
          <a:blip r:embed="rId5"/>
          <a:stretch>
            <a:fillRect/>
          </a:stretch>
        </p:blipFill>
        <p:spPr>
          <a:xfrm>
            <a:off x="8481885" y="1482546"/>
            <a:ext cx="3418558" cy="4819829"/>
          </a:xfrm>
          <a:prstGeom prst="rect">
            <a:avLst/>
          </a:prstGeom>
        </p:spPr>
      </p:pic>
      <p:sp>
        <p:nvSpPr>
          <p:cNvPr id="7" name="Rectangle 6">
            <a:extLst>
              <a:ext uri="{FF2B5EF4-FFF2-40B4-BE49-F238E27FC236}">
                <a16:creationId xmlns:a16="http://schemas.microsoft.com/office/drawing/2014/main" id="{1C6E27BA-1EF6-400A-8EAA-596C76725C94}"/>
              </a:ext>
            </a:extLst>
          </p:cNvPr>
          <p:cNvSpPr/>
          <p:nvPr/>
        </p:nvSpPr>
        <p:spPr>
          <a:xfrm>
            <a:off x="5867400" y="2995548"/>
            <a:ext cx="2614485" cy="738664"/>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PI-GPIOD node to Working Area and configure it to PIN 24 (GPIO 8)</a:t>
            </a:r>
          </a:p>
        </p:txBody>
      </p:sp>
    </p:spTree>
    <p:extLst>
      <p:ext uri="{BB962C8B-B14F-4D97-AF65-F5344CB8AC3E}">
        <p14:creationId xmlns:p14="http://schemas.microsoft.com/office/powerpoint/2010/main" val="1127478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9A5000-B024-4F30-B101-E91C8AB7C8A1}"/>
              </a:ext>
            </a:extLst>
          </p:cNvPr>
          <p:cNvPicPr>
            <a:picLocks noChangeAspect="1"/>
          </p:cNvPicPr>
          <p:nvPr/>
        </p:nvPicPr>
        <p:blipFill>
          <a:blip r:embed="rId2"/>
          <a:stretch>
            <a:fillRect/>
          </a:stretch>
        </p:blipFill>
        <p:spPr>
          <a:xfrm>
            <a:off x="576943" y="2043112"/>
            <a:ext cx="7315200" cy="2771775"/>
          </a:xfrm>
          <a:prstGeom prst="rect">
            <a:avLst/>
          </a:prstGeom>
        </p:spPr>
      </p:pic>
      <p:sp>
        <p:nvSpPr>
          <p:cNvPr id="2" name="Title 1"/>
          <p:cNvSpPr>
            <a:spLocks noGrp="1"/>
          </p:cNvSpPr>
          <p:nvPr>
            <p:ph type="title"/>
          </p:nvPr>
        </p:nvSpPr>
        <p:spPr>
          <a:xfrm>
            <a:off x="838199" y="365125"/>
            <a:ext cx="8610737" cy="1325563"/>
          </a:xfrm>
        </p:spPr>
        <p:txBody>
          <a:bodyPr>
            <a:normAutofit/>
          </a:bodyPr>
          <a:lstStyle/>
          <a:p>
            <a:r>
              <a:rPr lang="en-US"/>
              <a:t>Instruction: </a:t>
            </a:r>
            <a:r>
              <a:rPr lang="en-GB">
                <a:solidFill>
                  <a:prstClr val="black"/>
                </a:solidFill>
              </a:rPr>
              <a:t>Tale1.Scene4 –Doggy is happy and wags its tail!</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44</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4"/>
          <a:srcRect b="53559"/>
          <a:stretch/>
        </p:blipFill>
        <p:spPr>
          <a:xfrm>
            <a:off x="9518592" y="107691"/>
            <a:ext cx="2690017" cy="1279251"/>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shakes its tail- T01S04d</a:t>
            </a:r>
          </a:p>
        </p:txBody>
      </p:sp>
      <p:sp>
        <p:nvSpPr>
          <p:cNvPr id="11" name="Rectangle 10">
            <a:extLst>
              <a:ext uri="{FF2B5EF4-FFF2-40B4-BE49-F238E27FC236}">
                <a16:creationId xmlns:a16="http://schemas.microsoft.com/office/drawing/2014/main" id="{3FD91F59-F316-4BE6-A0BD-EFB7C71B9BCA}"/>
              </a:ext>
            </a:extLst>
          </p:cNvPr>
          <p:cNvSpPr/>
          <p:nvPr/>
        </p:nvSpPr>
        <p:spPr>
          <a:xfrm>
            <a:off x="468086" y="1690687"/>
            <a:ext cx="11593283" cy="651460"/>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connect and rearrange, if needed, as show in the following picture. Press DEPLOY button</a:t>
            </a:r>
          </a:p>
          <a:p>
            <a:pPr lvl="0">
              <a:spcBef>
                <a:spcPts val="1000"/>
              </a:spcBef>
              <a:buClr>
                <a:srgbClr val="0064FF"/>
              </a:buClr>
            </a:pPr>
            <a:endParaRPr lang="en-GB" sz="1400">
              <a:solidFill>
                <a:prstClr val="black"/>
              </a:solidFill>
              <a:latin typeface="IBM Plex Sans Light" charset="0"/>
            </a:endParaRPr>
          </a:p>
        </p:txBody>
      </p:sp>
      <p:sp>
        <p:nvSpPr>
          <p:cNvPr id="7" name="Rectangle 6">
            <a:extLst>
              <a:ext uri="{FF2B5EF4-FFF2-40B4-BE49-F238E27FC236}">
                <a16:creationId xmlns:a16="http://schemas.microsoft.com/office/drawing/2014/main" id="{F6F80D3C-2C21-4413-B527-C424F32F57AA}"/>
              </a:ext>
            </a:extLst>
          </p:cNvPr>
          <p:cNvSpPr/>
          <p:nvPr/>
        </p:nvSpPr>
        <p:spPr>
          <a:xfrm>
            <a:off x="464144" y="4726378"/>
            <a:ext cx="9202369" cy="1554272"/>
          </a:xfrm>
          <a:prstGeom prst="rect">
            <a:avLst/>
          </a:prstGeom>
          <a:solidFill>
            <a:schemeClr val="accent5">
              <a:lumMod val="20000"/>
              <a:lumOff val="80000"/>
            </a:schemeClr>
          </a:solidFill>
        </p:spPr>
        <p:txBody>
          <a:bodyPr wrap="square">
            <a:spAutoFit/>
          </a:bodyPr>
          <a:lstStyle/>
          <a:p>
            <a:pPr lvl="0">
              <a:spcBef>
                <a:spcPts val="1000"/>
              </a:spcBef>
              <a:buClr>
                <a:srgbClr val="0064FF"/>
              </a:buClr>
            </a:pPr>
            <a:r>
              <a:rPr lang="en-GB" sz="1400" b="1" i="1">
                <a:solidFill>
                  <a:prstClr val="black"/>
                </a:solidFill>
                <a:latin typeface="IBM Plex Sans Light" charset="0"/>
              </a:rPr>
              <a:t>(MiniDoggy version only)</a:t>
            </a:r>
          </a:p>
          <a:p>
            <a:pPr marL="228600" lvl="0" indent="-228600">
              <a:spcBef>
                <a:spcPts val="1000"/>
              </a:spcBef>
              <a:buClr>
                <a:srgbClr val="0064FF"/>
              </a:buClr>
              <a:buFont typeface="Arial"/>
              <a:buChar char="•"/>
            </a:pPr>
            <a:r>
              <a:rPr lang="en-GB" sz="1400">
                <a:solidFill>
                  <a:prstClr val="black"/>
                </a:solidFill>
                <a:latin typeface="IBM Plex Sans Light" charset="0"/>
              </a:rPr>
              <a:t>What happens when you press “Simulated Doggy’s Eyes” INJECT node?</a:t>
            </a:r>
          </a:p>
          <a:p>
            <a:pPr marL="228600" lvl="0" indent="-228600">
              <a:spcBef>
                <a:spcPts val="1000"/>
              </a:spcBef>
              <a:buClr>
                <a:srgbClr val="0064FF"/>
              </a:buClr>
              <a:buFont typeface="Arial"/>
              <a:buChar char="•"/>
            </a:pPr>
            <a:r>
              <a:rPr lang="en-GB" sz="1400">
                <a:solidFill>
                  <a:prstClr val="black"/>
                </a:solidFill>
                <a:latin typeface="IBM Plex Sans Light" charset="0"/>
              </a:rPr>
              <a:t>Why the tail shakes only some time and not always?</a:t>
            </a:r>
          </a:p>
          <a:p>
            <a:pPr marL="228600" lvl="0" indent="-228600">
              <a:spcBef>
                <a:spcPts val="1000"/>
              </a:spcBef>
              <a:buClr>
                <a:srgbClr val="0064FF"/>
              </a:buClr>
              <a:buFont typeface="Arial"/>
              <a:buChar char="•"/>
            </a:pPr>
            <a:r>
              <a:rPr lang="en-GB" sz="1400" b="1">
                <a:solidFill>
                  <a:prstClr val="black"/>
                </a:solidFill>
                <a:latin typeface="IBM Plex Sans Light" charset="0"/>
              </a:rPr>
              <a:t>HINT</a:t>
            </a:r>
            <a:r>
              <a:rPr lang="en-GB" sz="1400">
                <a:solidFill>
                  <a:prstClr val="black"/>
                </a:solidFill>
                <a:latin typeface="IBM Plex Sans Light" charset="0"/>
              </a:rPr>
              <a:t>: add a debug node to show “Simulated Distance Measurement” output. Call it “Distance” and press DEPLOY. Press again “Simulated Doggy’s Eyes” INJECT node</a:t>
            </a:r>
          </a:p>
        </p:txBody>
      </p:sp>
      <p:sp>
        <p:nvSpPr>
          <p:cNvPr id="13" name="Rectangle 12">
            <a:extLst>
              <a:ext uri="{FF2B5EF4-FFF2-40B4-BE49-F238E27FC236}">
                <a16:creationId xmlns:a16="http://schemas.microsoft.com/office/drawing/2014/main" id="{44B632DD-9F61-402B-83AF-1C3A5206411A}"/>
              </a:ext>
            </a:extLst>
          </p:cNvPr>
          <p:cNvSpPr/>
          <p:nvPr/>
        </p:nvSpPr>
        <p:spPr>
          <a:xfrm>
            <a:off x="7663471" y="2560667"/>
            <a:ext cx="4234543" cy="995144"/>
          </a:xfrm>
          <a:prstGeom prst="rect">
            <a:avLst/>
          </a:prstGeom>
          <a:solidFill>
            <a:schemeClr val="accent5">
              <a:lumMod val="20000"/>
              <a:lumOff val="80000"/>
            </a:schemeClr>
          </a:solidFill>
        </p:spPr>
        <p:txBody>
          <a:bodyPr wrap="square">
            <a:spAutoFit/>
          </a:bodyPr>
          <a:lstStyle/>
          <a:p>
            <a:pPr lvl="0">
              <a:spcBef>
                <a:spcPts val="1000"/>
              </a:spcBef>
              <a:buClr>
                <a:srgbClr val="0064FF"/>
              </a:buClr>
            </a:pPr>
            <a:r>
              <a:rPr lang="en-GB" sz="1400" b="1" i="1">
                <a:solidFill>
                  <a:prstClr val="black"/>
                </a:solidFill>
                <a:latin typeface="IBM Plex Sans Light" charset="0"/>
              </a:rPr>
              <a:t>(Doggy version only)</a:t>
            </a:r>
          </a:p>
          <a:p>
            <a:pPr marL="228600" lvl="0" indent="-228600">
              <a:spcBef>
                <a:spcPts val="1000"/>
              </a:spcBef>
              <a:buClr>
                <a:srgbClr val="0064FF"/>
              </a:buClr>
              <a:buFont typeface="Arial"/>
              <a:buChar char="•"/>
            </a:pPr>
            <a:r>
              <a:rPr lang="en-GB" sz="1400">
                <a:solidFill>
                  <a:prstClr val="black"/>
                </a:solidFill>
                <a:latin typeface="IBM Plex Sans Light" charset="0"/>
              </a:rPr>
              <a:t>What happen when an obstacle reaches Doggy?</a:t>
            </a:r>
          </a:p>
          <a:p>
            <a:pPr marL="228600" lvl="0" indent="-228600">
              <a:spcBef>
                <a:spcPts val="1000"/>
              </a:spcBef>
              <a:buClr>
                <a:srgbClr val="0064FF"/>
              </a:buClr>
              <a:buFont typeface="Arial"/>
              <a:buChar char="•"/>
            </a:pPr>
            <a:r>
              <a:rPr lang="en-GB" sz="1400">
                <a:solidFill>
                  <a:prstClr val="black"/>
                </a:solidFill>
                <a:latin typeface="IBM Plex Sans Light" charset="0"/>
              </a:rPr>
              <a:t>What happen if the object stays near Doggy?</a:t>
            </a:r>
          </a:p>
        </p:txBody>
      </p:sp>
      <p:pic>
        <p:nvPicPr>
          <p:cNvPr id="15" name="Picture 14">
            <a:extLst>
              <a:ext uri="{FF2B5EF4-FFF2-40B4-BE49-F238E27FC236}">
                <a16:creationId xmlns:a16="http://schemas.microsoft.com/office/drawing/2014/main" id="{8D028A4A-D53A-48FF-A53F-5F3669BE19E5}"/>
              </a:ext>
            </a:extLst>
          </p:cNvPr>
          <p:cNvPicPr>
            <a:picLocks noChangeAspect="1"/>
          </p:cNvPicPr>
          <p:nvPr/>
        </p:nvPicPr>
        <p:blipFill>
          <a:blip r:embed="rId5"/>
          <a:stretch>
            <a:fillRect/>
          </a:stretch>
        </p:blipFill>
        <p:spPr>
          <a:xfrm>
            <a:off x="6696075" y="4802074"/>
            <a:ext cx="2609850" cy="971550"/>
          </a:xfrm>
          <a:prstGeom prst="rect">
            <a:avLst/>
          </a:prstGeom>
        </p:spPr>
      </p:pic>
      <p:sp>
        <p:nvSpPr>
          <p:cNvPr id="17" name="Rectangle 16">
            <a:extLst>
              <a:ext uri="{FF2B5EF4-FFF2-40B4-BE49-F238E27FC236}">
                <a16:creationId xmlns:a16="http://schemas.microsoft.com/office/drawing/2014/main" id="{7BCA113C-BEE7-44E7-A956-695E54700C29}"/>
              </a:ext>
            </a:extLst>
          </p:cNvPr>
          <p:cNvSpPr/>
          <p:nvPr/>
        </p:nvSpPr>
        <p:spPr>
          <a:xfrm>
            <a:off x="9673459" y="3979164"/>
            <a:ext cx="1941598" cy="738664"/>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Fantastic! Doggy is growing up smarter, step by step!</a:t>
            </a:r>
            <a:endParaRPr lang="en-US" sz="1400" b="1" i="1">
              <a:solidFill>
                <a:prstClr val="black"/>
              </a:solidFill>
              <a:latin typeface="IBM Plex Sans Light" charset="0"/>
            </a:endParaRPr>
          </a:p>
        </p:txBody>
      </p:sp>
    </p:spTree>
    <p:extLst>
      <p:ext uri="{BB962C8B-B14F-4D97-AF65-F5344CB8AC3E}">
        <p14:creationId xmlns:p14="http://schemas.microsoft.com/office/powerpoint/2010/main" val="1537271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28806E-AD25-4829-B585-992DD49251BA}"/>
              </a:ext>
            </a:extLst>
          </p:cNvPr>
          <p:cNvPicPr>
            <a:picLocks noChangeAspect="1"/>
          </p:cNvPicPr>
          <p:nvPr/>
        </p:nvPicPr>
        <p:blipFill>
          <a:blip r:embed="rId2"/>
          <a:stretch>
            <a:fillRect/>
          </a:stretch>
        </p:blipFill>
        <p:spPr>
          <a:xfrm>
            <a:off x="485774" y="1812546"/>
            <a:ext cx="10812517" cy="3752416"/>
          </a:xfrm>
          <a:prstGeom prst="rect">
            <a:avLst/>
          </a:prstGeom>
        </p:spPr>
      </p:pic>
      <p:sp>
        <p:nvSpPr>
          <p:cNvPr id="9" name="Rectangle 8">
            <a:extLst>
              <a:ext uri="{FF2B5EF4-FFF2-40B4-BE49-F238E27FC236}">
                <a16:creationId xmlns:a16="http://schemas.microsoft.com/office/drawing/2014/main" id="{C4FEB806-4538-495C-B573-76900332E7DD}"/>
              </a:ext>
            </a:extLst>
          </p:cNvPr>
          <p:cNvSpPr/>
          <p:nvPr/>
        </p:nvSpPr>
        <p:spPr>
          <a:xfrm>
            <a:off x="485774" y="1690688"/>
            <a:ext cx="11341605" cy="4505013"/>
          </a:xfrm>
          <a:prstGeom prst="rect">
            <a:avLst/>
          </a:prstGeom>
          <a:solidFill>
            <a:srgbClr val="006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365125"/>
            <a:ext cx="8610737" cy="1325563"/>
          </a:xfrm>
        </p:spPr>
        <p:txBody>
          <a:bodyPr>
            <a:normAutofit fontScale="90000"/>
          </a:bodyPr>
          <a:lstStyle/>
          <a:p>
            <a:r>
              <a:rPr lang="en-US" b="1"/>
              <a:t>Challenge T1C1</a:t>
            </a:r>
            <a:r>
              <a:rPr lang="en-US"/>
              <a:t>: </a:t>
            </a:r>
            <a:r>
              <a:rPr lang="en-GB">
                <a:solidFill>
                  <a:prstClr val="black"/>
                </a:solidFill>
              </a:rPr>
              <a:t>Add scene3 elements to make Doggy barking and wagging tail when an object is closer than 30cm.</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45</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4"/>
          <a:srcRect b="53559"/>
          <a:stretch/>
        </p:blipFill>
        <p:spPr>
          <a:xfrm>
            <a:off x="9518592" y="107691"/>
            <a:ext cx="2690017" cy="1279251"/>
          </a:xfrm>
          <a:prstGeom prst="rect">
            <a:avLst/>
          </a:prstGeom>
        </p:spPr>
      </p:pic>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2765632" y="6449927"/>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 could be tricky but could be performed under adult’s guidance</a:t>
            </a:r>
            <a:endParaRPr lang="en-GB" sz="1400"/>
          </a:p>
          <a:p>
            <a:pPr marL="0" indent="0">
              <a:buFont typeface="Arial"/>
              <a:buNone/>
            </a:pPr>
            <a:endParaRPr lang="en-US" sz="1400"/>
          </a:p>
        </p:txBody>
      </p:sp>
      <p:sp>
        <p:nvSpPr>
          <p:cNvPr id="17" name="Rectangle 16">
            <a:extLst>
              <a:ext uri="{FF2B5EF4-FFF2-40B4-BE49-F238E27FC236}">
                <a16:creationId xmlns:a16="http://schemas.microsoft.com/office/drawing/2014/main" id="{7BCA113C-BEE7-44E7-A956-695E54700C29}"/>
              </a:ext>
            </a:extLst>
          </p:cNvPr>
          <p:cNvSpPr/>
          <p:nvPr/>
        </p:nvSpPr>
        <p:spPr>
          <a:xfrm>
            <a:off x="485774" y="1736812"/>
            <a:ext cx="3422197" cy="307777"/>
          </a:xfrm>
          <a:prstGeom prst="rect">
            <a:avLst/>
          </a:prstGeom>
        </p:spPr>
        <p:txBody>
          <a:bodyPr wrap="square">
            <a:spAutoFit/>
          </a:bodyPr>
          <a:lstStyle/>
          <a:p>
            <a:pPr algn="ctr">
              <a:spcBef>
                <a:spcPts val="1000"/>
              </a:spcBef>
              <a:buClr>
                <a:srgbClr val="0064FF"/>
              </a:buClr>
            </a:pPr>
            <a:r>
              <a:rPr lang="en-GB" sz="1400" b="1" i="1">
                <a:solidFill>
                  <a:srgbClr val="FFFF00"/>
                </a:solidFill>
                <a:latin typeface="IBM Plex Sans Light" charset="0"/>
              </a:rPr>
              <a:t>Click to show “one of many” solution!!!</a:t>
            </a:r>
            <a:endParaRPr lang="en-US" sz="1400" b="1" i="1">
              <a:solidFill>
                <a:srgbClr val="FFFF00"/>
              </a:solidFill>
              <a:latin typeface="IBM Plex Sans Light" charset="0"/>
            </a:endParaRPr>
          </a:p>
        </p:txBody>
      </p:sp>
      <p:grpSp>
        <p:nvGrpSpPr>
          <p:cNvPr id="7" name="Group 6">
            <a:extLst>
              <a:ext uri="{FF2B5EF4-FFF2-40B4-BE49-F238E27FC236}">
                <a16:creationId xmlns:a16="http://schemas.microsoft.com/office/drawing/2014/main" id="{D28D52AB-5455-425C-BE36-56AAF30CFE4F}"/>
              </a:ext>
            </a:extLst>
          </p:cNvPr>
          <p:cNvGrpSpPr/>
          <p:nvPr/>
        </p:nvGrpSpPr>
        <p:grpSpPr>
          <a:xfrm>
            <a:off x="737594" y="2044589"/>
            <a:ext cx="4736537" cy="4043843"/>
            <a:chOff x="3210828" y="1816049"/>
            <a:chExt cx="4736537" cy="4043843"/>
          </a:xfrm>
        </p:grpSpPr>
        <p:sp>
          <p:nvSpPr>
            <p:cNvPr id="10" name="Diagonal Stripe 9">
              <a:extLst>
                <a:ext uri="{FF2B5EF4-FFF2-40B4-BE49-F238E27FC236}">
                  <a16:creationId xmlns:a16="http://schemas.microsoft.com/office/drawing/2014/main" id="{2A796C66-2D2B-4A9A-BE6E-0BBCD5ECA9F4}"/>
                </a:ext>
              </a:extLst>
            </p:cNvPr>
            <p:cNvSpPr/>
            <p:nvPr/>
          </p:nvSpPr>
          <p:spPr>
            <a:xfrm rot="1182487">
              <a:off x="5573108" y="1816049"/>
              <a:ext cx="718130" cy="1517508"/>
            </a:xfrm>
            <a:prstGeom prst="diagStrip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Rounded Corners 10">
              <a:extLst>
                <a:ext uri="{FF2B5EF4-FFF2-40B4-BE49-F238E27FC236}">
                  <a16:creationId xmlns:a16="http://schemas.microsoft.com/office/drawing/2014/main" id="{5FE0CCA2-0F4C-4BB4-B106-11962EC1248A}"/>
                </a:ext>
              </a:extLst>
            </p:cNvPr>
            <p:cNvSpPr/>
            <p:nvPr/>
          </p:nvSpPr>
          <p:spPr>
            <a:xfrm>
              <a:off x="3723453" y="2581424"/>
              <a:ext cx="3701657" cy="235282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nual Operation 12">
              <a:extLst>
                <a:ext uri="{FF2B5EF4-FFF2-40B4-BE49-F238E27FC236}">
                  <a16:creationId xmlns:a16="http://schemas.microsoft.com/office/drawing/2014/main" id="{A499856D-6AE5-40B9-8202-F9E7CB947E77}"/>
                </a:ext>
              </a:extLst>
            </p:cNvPr>
            <p:cNvSpPr/>
            <p:nvPr/>
          </p:nvSpPr>
          <p:spPr>
            <a:xfrm flipV="1">
              <a:off x="4212442" y="4934249"/>
              <a:ext cx="654190" cy="925643"/>
            </a:xfrm>
            <a:prstGeom prst="flowChartManualOperati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nual Operation 14">
              <a:extLst>
                <a:ext uri="{FF2B5EF4-FFF2-40B4-BE49-F238E27FC236}">
                  <a16:creationId xmlns:a16="http://schemas.microsoft.com/office/drawing/2014/main" id="{CCE11C79-202B-4F82-BD35-13494D36A587}"/>
                </a:ext>
              </a:extLst>
            </p:cNvPr>
            <p:cNvSpPr/>
            <p:nvPr/>
          </p:nvSpPr>
          <p:spPr>
            <a:xfrm flipV="1">
              <a:off x="6177850" y="4915343"/>
              <a:ext cx="654190" cy="925643"/>
            </a:xfrm>
            <a:prstGeom prst="flowChartManualOperati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4960FCE-8E85-406F-A9F8-61D7026D2510}"/>
                </a:ext>
              </a:extLst>
            </p:cNvPr>
            <p:cNvSpPr/>
            <p:nvPr/>
          </p:nvSpPr>
          <p:spPr>
            <a:xfrm>
              <a:off x="3723453" y="3686972"/>
              <a:ext cx="3701657" cy="117641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5AA3A27-C39E-477C-96A1-B1B7823812B0}"/>
                </a:ext>
              </a:extLst>
            </p:cNvPr>
            <p:cNvSpPr/>
            <p:nvPr/>
          </p:nvSpPr>
          <p:spPr>
            <a:xfrm>
              <a:off x="4212442" y="2832919"/>
              <a:ext cx="654190" cy="65419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9BDED12-EC9A-4A78-91A8-2330E0D5A50A}"/>
                </a:ext>
              </a:extLst>
            </p:cNvPr>
            <p:cNvSpPr/>
            <p:nvPr/>
          </p:nvSpPr>
          <p:spPr>
            <a:xfrm>
              <a:off x="6177850" y="2832919"/>
              <a:ext cx="654190" cy="65419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a:extLst>
                <a:ext uri="{FF2B5EF4-FFF2-40B4-BE49-F238E27FC236}">
                  <a16:creationId xmlns:a16="http://schemas.microsoft.com/office/drawing/2014/main" id="{A6D87360-4283-4751-8FC8-848074A7ED45}"/>
                </a:ext>
              </a:extLst>
            </p:cNvPr>
            <p:cNvSpPr/>
            <p:nvPr/>
          </p:nvSpPr>
          <p:spPr>
            <a:xfrm rot="5400000">
              <a:off x="5303259" y="3363735"/>
              <a:ext cx="539699" cy="1436261"/>
            </a:xfrm>
            <a:prstGeom prst="flowChartDelay">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elay 20">
              <a:extLst>
                <a:ext uri="{FF2B5EF4-FFF2-40B4-BE49-F238E27FC236}">
                  <a16:creationId xmlns:a16="http://schemas.microsoft.com/office/drawing/2014/main" id="{B556069F-FD00-4223-A8DB-CA9686927CC7}"/>
                </a:ext>
              </a:extLst>
            </p:cNvPr>
            <p:cNvSpPr/>
            <p:nvPr/>
          </p:nvSpPr>
          <p:spPr>
            <a:xfrm rot="5400000">
              <a:off x="5133830" y="4527118"/>
              <a:ext cx="925643" cy="935617"/>
            </a:xfrm>
            <a:prstGeom prst="flowChartDela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gonal Stripe 21">
              <a:extLst>
                <a:ext uri="{FF2B5EF4-FFF2-40B4-BE49-F238E27FC236}">
                  <a16:creationId xmlns:a16="http://schemas.microsoft.com/office/drawing/2014/main" id="{C7D5409A-00BC-4E7D-AE2B-6A677571C090}"/>
                </a:ext>
              </a:extLst>
            </p:cNvPr>
            <p:cNvSpPr/>
            <p:nvPr/>
          </p:nvSpPr>
          <p:spPr>
            <a:xfrm>
              <a:off x="3210828" y="2581424"/>
              <a:ext cx="718147" cy="905685"/>
            </a:xfrm>
            <a:prstGeom prst="diagStrip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iagonal Stripe 22">
              <a:extLst>
                <a:ext uri="{FF2B5EF4-FFF2-40B4-BE49-F238E27FC236}">
                  <a16:creationId xmlns:a16="http://schemas.microsoft.com/office/drawing/2014/main" id="{D7FBCE00-8892-40E0-BB53-59FB1A5A4E0F}"/>
                </a:ext>
              </a:extLst>
            </p:cNvPr>
            <p:cNvSpPr/>
            <p:nvPr/>
          </p:nvSpPr>
          <p:spPr>
            <a:xfrm flipH="1">
              <a:off x="7229218" y="2581424"/>
              <a:ext cx="718147" cy="905685"/>
            </a:xfrm>
            <a:prstGeom prst="diagStrip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 name="Speech Bubble: Oval 23">
            <a:extLst>
              <a:ext uri="{FF2B5EF4-FFF2-40B4-BE49-F238E27FC236}">
                <a16:creationId xmlns:a16="http://schemas.microsoft.com/office/drawing/2014/main" id="{5DF0543F-5FF6-41A3-BE32-A12CC2F7D9C9}"/>
              </a:ext>
            </a:extLst>
          </p:cNvPr>
          <p:cNvSpPr/>
          <p:nvPr/>
        </p:nvSpPr>
        <p:spPr>
          <a:xfrm>
            <a:off x="5522785" y="1772953"/>
            <a:ext cx="5906955" cy="1860455"/>
          </a:xfrm>
          <a:prstGeom prst="wedgeEllipseCallout">
            <a:avLst>
              <a:gd name="adj1" fmla="val -50494"/>
              <a:gd name="adj2" fmla="val 6485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i="1">
                <a:solidFill>
                  <a:schemeClr val="tx1"/>
                </a:solidFill>
              </a:rPr>
              <a:t>Do. Or do not. There is no try.</a:t>
            </a:r>
            <a:endParaRPr lang="en-US" sz="4000" i="1">
              <a:solidFill>
                <a:schemeClr val="tx1"/>
              </a:solidFill>
            </a:endParaRPr>
          </a:p>
        </p:txBody>
      </p:sp>
      <p:sp>
        <p:nvSpPr>
          <p:cNvPr id="25" name="Oval 24">
            <a:extLst>
              <a:ext uri="{FF2B5EF4-FFF2-40B4-BE49-F238E27FC236}">
                <a16:creationId xmlns:a16="http://schemas.microsoft.com/office/drawing/2014/main" id="{6517A87C-9D0B-4921-8EDF-4F58654DC06F}"/>
              </a:ext>
            </a:extLst>
          </p:cNvPr>
          <p:cNvSpPr/>
          <p:nvPr/>
        </p:nvSpPr>
        <p:spPr>
          <a:xfrm>
            <a:off x="1945174" y="3263024"/>
            <a:ext cx="258036" cy="2580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1F7ECBC-3119-4312-9AC3-E9F8D7D434B0}"/>
              </a:ext>
            </a:extLst>
          </p:cNvPr>
          <p:cNvSpPr/>
          <p:nvPr/>
        </p:nvSpPr>
        <p:spPr>
          <a:xfrm>
            <a:off x="3926918" y="3253606"/>
            <a:ext cx="258036" cy="25803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56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P spid="24" grpId="0" animBg="1"/>
      <p:bldP spid="25" grpId="0" animBg="1"/>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rmAutofit fontScale="90000"/>
          </a:bodyPr>
          <a:lstStyle/>
          <a:p>
            <a:r>
              <a:rPr lang="en-US"/>
              <a:t>Instruction: </a:t>
            </a:r>
            <a:r>
              <a:rPr lang="en-GB">
                <a:solidFill>
                  <a:prstClr val="black"/>
                </a:solidFill>
              </a:rPr>
              <a:t>Tale1.Scene5 – TJBot wakes up when Doggy start barking and calms it down</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46</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3"/>
          <a:srcRect l="-5591" t="47888" r="-2590" b="-6415"/>
          <a:stretch/>
        </p:blipFill>
        <p:spPr>
          <a:xfrm>
            <a:off x="9298546" y="1"/>
            <a:ext cx="2910063" cy="1612170"/>
          </a:xfrm>
          <a:prstGeom prst="rect">
            <a:avLst/>
          </a:prstGeom>
        </p:spPr>
      </p:pic>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2765632" y="6449927"/>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 could be tricky but could be performed under adult’s guidance</a:t>
            </a:r>
            <a:endParaRPr lang="en-GB" sz="1400"/>
          </a:p>
          <a:p>
            <a:pPr marL="0" indent="0">
              <a:buFont typeface="Arial"/>
              <a:buNone/>
            </a:pPr>
            <a:endParaRPr lang="en-US" sz="1400"/>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a:t>
            </a:r>
            <a:r>
              <a:rPr lang="en-US" i="1" err="1"/>
              <a:t>TJBot</a:t>
            </a:r>
            <a:r>
              <a:rPr lang="en-US" i="1"/>
              <a:t> wakes up and calm Doggy - T01S05a</a:t>
            </a:r>
          </a:p>
        </p:txBody>
      </p:sp>
      <p:sp>
        <p:nvSpPr>
          <p:cNvPr id="18" name="Content Placeholder 6">
            <a:extLst>
              <a:ext uri="{FF2B5EF4-FFF2-40B4-BE49-F238E27FC236}">
                <a16:creationId xmlns:a16="http://schemas.microsoft.com/office/drawing/2014/main" id="{C773800F-200F-4B00-BBF9-0253CB135E9A}"/>
              </a:ext>
            </a:extLst>
          </p:cNvPr>
          <p:cNvSpPr>
            <a:spLocks noGrp="1"/>
          </p:cNvSpPr>
          <p:nvPr>
            <p:ph idx="1"/>
          </p:nvPr>
        </p:nvSpPr>
        <p:spPr>
          <a:xfrm>
            <a:off x="453640" y="1690687"/>
            <a:ext cx="3878873" cy="4740000"/>
          </a:xfrm>
          <a:solidFill>
            <a:schemeClr val="accent1">
              <a:lumMod val="20000"/>
              <a:lumOff val="80000"/>
            </a:schemeClr>
          </a:solidFill>
        </p:spPr>
        <p:txBody>
          <a:bodyPr>
            <a:noAutofit/>
          </a:bodyPr>
          <a:lstStyle/>
          <a:p>
            <a:r>
              <a:rPr lang="en-GB" sz="1400" b="1"/>
              <a:t>Requirement</a:t>
            </a:r>
            <a:r>
              <a:rPr lang="en-GB" sz="1400"/>
              <a:t>: TJBot, MiniDoggy or Doggy (Basic, Standard or Premium) – already setup and tested</a:t>
            </a:r>
          </a:p>
          <a:p>
            <a:r>
              <a:rPr lang="en-GB" sz="1400" b="1"/>
              <a:t>Skill</a:t>
            </a:r>
            <a:r>
              <a:rPr lang="en-GB" sz="1400"/>
              <a:t>: Node-Red (basic level)</a:t>
            </a:r>
          </a:p>
          <a:p>
            <a:r>
              <a:rPr lang="en-GB" sz="1400" b="1"/>
              <a:t>Age</a:t>
            </a:r>
            <a:r>
              <a:rPr lang="en-GB" sz="1400"/>
              <a:t>: 10+</a:t>
            </a:r>
          </a:p>
          <a:p>
            <a:r>
              <a:rPr lang="en-GB" sz="1400" b="1"/>
              <a:t>Knowledge acquired</a:t>
            </a:r>
            <a:r>
              <a:rPr lang="en-GB" sz="1400"/>
              <a:t>: Servo motor and Sonar sensor usage, test condition, set value to variable, TJBot capabilities (Text to Speech, Visual Recognition, Wave)</a:t>
            </a:r>
          </a:p>
          <a:p>
            <a:r>
              <a:rPr lang="en-GB" sz="1400" b="1"/>
              <a:t>Preparation steps:</a:t>
            </a:r>
            <a:endParaRPr lang="en-GB" sz="1400"/>
          </a:p>
          <a:p>
            <a:pPr marL="446088" lvl="1"/>
            <a:r>
              <a:rPr lang="en-GB" sz="1200"/>
              <a:t>point your browser to Node-Red Dashboard - http://«TJBot_ip_address»:1880</a:t>
            </a:r>
          </a:p>
          <a:p>
            <a:pPr marL="446088" lvl="1"/>
            <a:r>
              <a:rPr lang="en-GB" sz="1200"/>
              <a:t>verify that TJBot is fully functional and node-red is working as expected (TJBot credentials, too).</a:t>
            </a:r>
          </a:p>
          <a:p>
            <a:pPr marL="446088" lvl="1"/>
            <a:r>
              <a:rPr lang="en-GB" sz="1200"/>
              <a:t>verify if LOOPTIMER is installed from previous Scenes. If not, install node-red-</a:t>
            </a:r>
            <a:r>
              <a:rPr lang="en-GB" sz="1200" err="1"/>
              <a:t>contrib</a:t>
            </a:r>
            <a:r>
              <a:rPr lang="en-GB" sz="1200"/>
              <a:t>-</a:t>
            </a:r>
            <a:r>
              <a:rPr lang="en-GB" sz="1200" err="1"/>
              <a:t>looptimer</a:t>
            </a:r>
            <a:r>
              <a:rPr lang="en-GB" sz="1200"/>
              <a:t> via “Manage Palette”</a:t>
            </a:r>
          </a:p>
          <a:p>
            <a:pPr marL="446088" lvl="1"/>
            <a:r>
              <a:rPr lang="en-GB" sz="1200"/>
              <a:t>(Doggy version only) verify that Tale1.Scene3 is enabled and working on dedicated Flow</a:t>
            </a:r>
          </a:p>
        </p:txBody>
      </p:sp>
      <p:sp>
        <p:nvSpPr>
          <p:cNvPr id="19" name="Rectangle 18">
            <a:extLst>
              <a:ext uri="{FF2B5EF4-FFF2-40B4-BE49-F238E27FC236}">
                <a16:creationId xmlns:a16="http://schemas.microsoft.com/office/drawing/2014/main" id="{E356BEDB-CA47-403E-A748-BEA5BC629463}"/>
              </a:ext>
            </a:extLst>
          </p:cNvPr>
          <p:cNvSpPr/>
          <p:nvPr/>
        </p:nvSpPr>
        <p:spPr>
          <a:xfrm>
            <a:off x="4332513" y="3334435"/>
            <a:ext cx="7728856" cy="3057247"/>
          </a:xfrm>
          <a:prstGeom prst="rect">
            <a:avLst/>
          </a:prstGeom>
        </p:spPr>
        <p:txBody>
          <a:bodyPr wrap="square">
            <a:spAutoFit/>
          </a:bodyPr>
          <a:lstStyle/>
          <a:p>
            <a:pPr lvl="0">
              <a:spcBef>
                <a:spcPts val="1000"/>
              </a:spcBef>
              <a:buClr>
                <a:srgbClr val="0064FF"/>
              </a:buClr>
            </a:pPr>
            <a:r>
              <a:rPr lang="en-GB" sz="1400" b="1">
                <a:solidFill>
                  <a:prstClr val="black"/>
                </a:solidFill>
                <a:latin typeface="IBM Plex Sans Light" charset="0"/>
              </a:rPr>
              <a:t>There are several steps blocks in this scene according to Doggy version used</a:t>
            </a:r>
          </a:p>
          <a:p>
            <a:pPr lvl="0">
              <a:spcBef>
                <a:spcPts val="1000"/>
              </a:spcBef>
              <a:buClr>
                <a:srgbClr val="0064FF"/>
              </a:buClr>
            </a:pPr>
            <a:r>
              <a:rPr lang="en-GB" sz="1400" u="sng">
                <a:solidFill>
                  <a:prstClr val="black"/>
                </a:solidFill>
                <a:latin typeface="IBM Plex Sans Light" charset="0"/>
              </a:rPr>
              <a:t>Steps (part 1):</a:t>
            </a:r>
          </a:p>
          <a:p>
            <a:pPr marL="228600" lvl="0" indent="-228600">
              <a:spcBef>
                <a:spcPts val="1000"/>
              </a:spcBef>
              <a:buClr>
                <a:srgbClr val="0064FF"/>
              </a:buClr>
              <a:buFont typeface="Arial"/>
              <a:buChar char="•"/>
            </a:pPr>
            <a:r>
              <a:rPr lang="en-GB" sz="1400">
                <a:solidFill>
                  <a:prstClr val="black"/>
                </a:solidFill>
                <a:latin typeface="IBM Plex Sans Light" charset="0"/>
              </a:rPr>
              <a:t>point your browser to Node-Red Dashboard - http://«TJBot_ip_address»:1880</a:t>
            </a:r>
          </a:p>
          <a:p>
            <a:pPr marL="228600" lvl="0" indent="-228600">
              <a:spcBef>
                <a:spcPts val="1000"/>
              </a:spcBef>
              <a:buClr>
                <a:srgbClr val="0064FF"/>
              </a:buClr>
              <a:buFont typeface="Arial"/>
              <a:buChar char="•"/>
            </a:pPr>
            <a:r>
              <a:rPr lang="en-GB" sz="1400">
                <a:solidFill>
                  <a:prstClr val="black"/>
                </a:solidFill>
                <a:latin typeface="IBM Plex Sans Light" charset="0"/>
              </a:rPr>
              <a:t>create a new Flow</a:t>
            </a:r>
          </a:p>
          <a:p>
            <a:pPr marL="228600" lvl="0" indent="-228600">
              <a:spcBef>
                <a:spcPts val="1000"/>
              </a:spcBef>
              <a:buClr>
                <a:srgbClr val="0064FF"/>
              </a:buClr>
              <a:buFont typeface="Arial"/>
              <a:buChar char="•"/>
            </a:pPr>
            <a:r>
              <a:rPr lang="en-GB" sz="1400">
                <a:solidFill>
                  <a:prstClr val="black"/>
                </a:solidFill>
                <a:latin typeface="IBM Plex Sans Light" charset="0"/>
              </a:rPr>
              <a:t>double-click Flow label and rename it to “Tale1.Scene5”. </a:t>
            </a:r>
          </a:p>
          <a:p>
            <a:pPr marL="228600" lvl="0" indent="-228600">
              <a:spcBef>
                <a:spcPts val="1000"/>
              </a:spcBef>
              <a:buClr>
                <a:srgbClr val="0064FF"/>
              </a:buClr>
              <a:buFont typeface="Arial"/>
              <a:buChar char="•"/>
            </a:pPr>
            <a:r>
              <a:rPr lang="en-GB" sz="1400">
                <a:solidFill>
                  <a:prstClr val="black"/>
                </a:solidFill>
                <a:latin typeface="IBM Plex Sans Light" charset="0"/>
              </a:rPr>
              <a:t>Press “Done” to close.</a:t>
            </a:r>
          </a:p>
          <a:p>
            <a:pPr marL="228600" lvl="0" indent="-228600">
              <a:spcBef>
                <a:spcPts val="1000"/>
              </a:spcBef>
              <a:buClr>
                <a:srgbClr val="0064FF"/>
              </a:buClr>
              <a:buFont typeface="Arial"/>
              <a:buChar char="•"/>
            </a:pPr>
            <a:r>
              <a:rPr lang="en-GB" sz="1400">
                <a:solidFill>
                  <a:prstClr val="black"/>
                </a:solidFill>
                <a:latin typeface="IBM Plex Sans Light" charset="0"/>
              </a:rPr>
              <a:t>disable any other active flow.</a:t>
            </a:r>
          </a:p>
          <a:p>
            <a:pPr marL="228600" lvl="0" indent="-228600">
              <a:spcBef>
                <a:spcPts val="1000"/>
              </a:spcBef>
              <a:buClr>
                <a:srgbClr val="0064FF"/>
              </a:buClr>
              <a:buFont typeface="Arial"/>
              <a:buChar char="•"/>
            </a:pPr>
            <a:r>
              <a:rPr lang="en-GB" sz="1400">
                <a:solidFill>
                  <a:prstClr val="black"/>
                </a:solidFill>
                <a:latin typeface="IBM Plex Sans Light" charset="0"/>
              </a:rPr>
              <a:t>select all nodes in “Tale1.Scene3” Flow. Press CTRL+C keys to copy them. </a:t>
            </a:r>
          </a:p>
          <a:p>
            <a:pPr marL="228600" lvl="0" indent="-228600">
              <a:spcBef>
                <a:spcPts val="1000"/>
              </a:spcBef>
              <a:buClr>
                <a:srgbClr val="0064FF"/>
              </a:buClr>
              <a:buFont typeface="Arial"/>
              <a:buChar char="•"/>
            </a:pPr>
            <a:r>
              <a:rPr lang="en-GB" sz="1400">
                <a:solidFill>
                  <a:prstClr val="black"/>
                </a:solidFill>
                <a:latin typeface="IBM Plex Sans Light" charset="0"/>
              </a:rPr>
              <a:t>Click on “Tale1.Scene5” Flow label. Press CTRL+V keys to paste them.</a:t>
            </a:r>
          </a:p>
        </p:txBody>
      </p:sp>
      <p:pic>
        <p:nvPicPr>
          <p:cNvPr id="22" name="Picture 21">
            <a:extLst>
              <a:ext uri="{FF2B5EF4-FFF2-40B4-BE49-F238E27FC236}">
                <a16:creationId xmlns:a16="http://schemas.microsoft.com/office/drawing/2014/main" id="{A8AB0D0E-8513-4BA3-BAB0-B3ECA41DFAE3}"/>
              </a:ext>
            </a:extLst>
          </p:cNvPr>
          <p:cNvPicPr>
            <a:picLocks noChangeAspect="1"/>
          </p:cNvPicPr>
          <p:nvPr/>
        </p:nvPicPr>
        <p:blipFill rotWithShape="1">
          <a:blip r:embed="rId4"/>
          <a:srcRect t="26217" b="44792"/>
          <a:stretch/>
        </p:blipFill>
        <p:spPr>
          <a:xfrm>
            <a:off x="6096000" y="1789453"/>
            <a:ext cx="6092907" cy="1367700"/>
          </a:xfrm>
          <a:prstGeom prst="rect">
            <a:avLst/>
          </a:prstGeom>
        </p:spPr>
      </p:pic>
      <p:sp>
        <p:nvSpPr>
          <p:cNvPr id="3" name="Explosion: 14 Points 2">
            <a:extLst>
              <a:ext uri="{FF2B5EF4-FFF2-40B4-BE49-F238E27FC236}">
                <a16:creationId xmlns:a16="http://schemas.microsoft.com/office/drawing/2014/main" id="{75DA85D1-C415-4F99-A3F8-C25F6E36CB46}"/>
              </a:ext>
            </a:extLst>
          </p:cNvPr>
          <p:cNvSpPr/>
          <p:nvPr/>
        </p:nvSpPr>
        <p:spPr>
          <a:xfrm>
            <a:off x="3614057" y="1690686"/>
            <a:ext cx="2841172" cy="1738313"/>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64FF"/>
                </a:solidFill>
              </a:rPr>
              <a:t>Remember to check </a:t>
            </a:r>
            <a:r>
              <a:rPr lang="en-US" sz="1400" b="1" err="1">
                <a:solidFill>
                  <a:srgbClr val="0064FF"/>
                </a:solidFill>
              </a:rPr>
              <a:t>TJBot</a:t>
            </a:r>
            <a:r>
              <a:rPr lang="en-US" sz="1400" b="1">
                <a:solidFill>
                  <a:srgbClr val="0064FF"/>
                </a:solidFill>
              </a:rPr>
              <a:t> credentials</a:t>
            </a:r>
          </a:p>
        </p:txBody>
      </p:sp>
    </p:spTree>
    <p:extLst>
      <p:ext uri="{BB962C8B-B14F-4D97-AF65-F5344CB8AC3E}">
        <p14:creationId xmlns:p14="http://schemas.microsoft.com/office/powerpoint/2010/main" val="1228032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rmAutofit fontScale="90000"/>
          </a:bodyPr>
          <a:lstStyle/>
          <a:p>
            <a:r>
              <a:rPr lang="en-US"/>
              <a:t>Instruction: </a:t>
            </a:r>
            <a:r>
              <a:rPr lang="en-GB">
                <a:solidFill>
                  <a:prstClr val="black"/>
                </a:solidFill>
              </a:rPr>
              <a:t>Tale1.Scene5 – TJBot wakes up when Doggy start barking and calms it down</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47</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3"/>
          <a:srcRect l="-5591" t="47888" r="-2590" b="-6415"/>
          <a:stretch/>
        </p:blipFill>
        <p:spPr>
          <a:xfrm>
            <a:off x="9298546" y="1"/>
            <a:ext cx="2910063" cy="1612170"/>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a:t>
            </a:r>
            <a:r>
              <a:rPr lang="en-US" i="1" err="1"/>
              <a:t>TJBot</a:t>
            </a:r>
            <a:r>
              <a:rPr lang="en-US" i="1"/>
              <a:t> wakes up and calm Doggy - T01S05b</a:t>
            </a:r>
          </a:p>
        </p:txBody>
      </p:sp>
      <p:sp>
        <p:nvSpPr>
          <p:cNvPr id="19" name="Rectangle 18">
            <a:extLst>
              <a:ext uri="{FF2B5EF4-FFF2-40B4-BE49-F238E27FC236}">
                <a16:creationId xmlns:a16="http://schemas.microsoft.com/office/drawing/2014/main" id="{E356BEDB-CA47-403E-A748-BEA5BC629463}"/>
              </a:ext>
            </a:extLst>
          </p:cNvPr>
          <p:cNvSpPr/>
          <p:nvPr/>
        </p:nvSpPr>
        <p:spPr>
          <a:xfrm>
            <a:off x="478971" y="1665113"/>
            <a:ext cx="6340329" cy="2113399"/>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(part 2 - optional - Doggy Premium only):</a:t>
            </a:r>
          </a:p>
          <a:p>
            <a:pPr marL="228600" lvl="0" indent="-228600">
              <a:spcBef>
                <a:spcPts val="1000"/>
              </a:spcBef>
              <a:buClr>
                <a:srgbClr val="0064FF"/>
              </a:buClr>
              <a:buFont typeface="Arial"/>
              <a:buChar char="•"/>
            </a:pPr>
            <a:r>
              <a:rPr lang="en-GB" sz="1400">
                <a:solidFill>
                  <a:prstClr val="black"/>
                </a:solidFill>
                <a:latin typeface="IBM Plex Sans Light" charset="0"/>
              </a:rPr>
              <a:t>drag twice PI-GPIOD node to working area (you'll get two nodes)</a:t>
            </a:r>
          </a:p>
          <a:p>
            <a:pPr marL="228600" lvl="0" indent="-228600">
              <a:spcBef>
                <a:spcPts val="1000"/>
              </a:spcBef>
              <a:buClr>
                <a:srgbClr val="0064FF"/>
              </a:buClr>
              <a:buFont typeface="Arial"/>
              <a:buChar char="•"/>
            </a:pPr>
            <a:r>
              <a:rPr lang="en-GB" sz="1400">
                <a:solidFill>
                  <a:prstClr val="black"/>
                </a:solidFill>
                <a:latin typeface="IBM Plex Sans Light" charset="0"/>
              </a:rPr>
              <a:t>double-click PI-GPIOD nodes and configure them as shown in pictures on the right.</a:t>
            </a:r>
          </a:p>
          <a:p>
            <a:pPr marL="228600" lvl="0" indent="-228600">
              <a:spcBef>
                <a:spcPts val="1000"/>
              </a:spcBef>
              <a:buClr>
                <a:srgbClr val="0064FF"/>
              </a:buClr>
              <a:buFont typeface="Arial"/>
              <a:buChar char="•"/>
            </a:pPr>
            <a:r>
              <a:rPr lang="en-GB" sz="1400">
                <a:solidFill>
                  <a:prstClr val="black"/>
                </a:solidFill>
                <a:latin typeface="IBM Plex Sans Light" charset="0"/>
              </a:rPr>
              <a:t>duplicate PI_GPIOD nodes (copy and paste)</a:t>
            </a:r>
          </a:p>
          <a:p>
            <a:pPr marL="228600" lvl="0" indent="-228600">
              <a:spcBef>
                <a:spcPts val="1000"/>
              </a:spcBef>
              <a:buClr>
                <a:srgbClr val="0064FF"/>
              </a:buClr>
              <a:buFont typeface="Arial"/>
              <a:buChar char="•"/>
            </a:pPr>
            <a:r>
              <a:rPr lang="en-GB" sz="1400">
                <a:solidFill>
                  <a:prstClr val="black"/>
                </a:solidFill>
                <a:latin typeface="IBM Plex Sans Light" charset="0"/>
              </a:rPr>
              <a:t>drag four times CHANGE node to working area and configure them as shown in picture following the table provided</a:t>
            </a:r>
          </a:p>
        </p:txBody>
      </p:sp>
      <p:pic>
        <p:nvPicPr>
          <p:cNvPr id="10" name="Picture 9" descr="A screenshot of a cell phone&#10;&#10;Description generated with very high confidence">
            <a:extLst>
              <a:ext uri="{FF2B5EF4-FFF2-40B4-BE49-F238E27FC236}">
                <a16:creationId xmlns:a16="http://schemas.microsoft.com/office/drawing/2014/main" id="{D32B8C4F-52E5-4BF3-BD13-0A3930F41AE3}"/>
              </a:ext>
            </a:extLst>
          </p:cNvPr>
          <p:cNvPicPr>
            <a:picLocks noChangeAspect="1"/>
          </p:cNvPicPr>
          <p:nvPr/>
        </p:nvPicPr>
        <p:blipFill>
          <a:blip r:embed="rId4"/>
          <a:stretch>
            <a:fillRect/>
          </a:stretch>
        </p:blipFill>
        <p:spPr>
          <a:xfrm>
            <a:off x="6643183" y="1669877"/>
            <a:ext cx="2910063" cy="4105268"/>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DD91F359-12B0-4FDA-BC7C-193FCF23B275}"/>
              </a:ext>
            </a:extLst>
          </p:cNvPr>
          <p:cNvPicPr>
            <a:picLocks noChangeAspect="1"/>
          </p:cNvPicPr>
          <p:nvPr/>
        </p:nvPicPr>
        <p:blipFill>
          <a:blip r:embed="rId5"/>
          <a:stretch>
            <a:fillRect/>
          </a:stretch>
        </p:blipFill>
        <p:spPr>
          <a:xfrm>
            <a:off x="9270634" y="2154967"/>
            <a:ext cx="2937975" cy="4109703"/>
          </a:xfrm>
          <a:prstGeom prst="rect">
            <a:avLst/>
          </a:prstGeom>
        </p:spPr>
      </p:pic>
      <p:pic>
        <p:nvPicPr>
          <p:cNvPr id="15" name="Picture 14" descr="A screenshot of a cell phone&#10;&#10;Description generated with very high confidence">
            <a:extLst>
              <a:ext uri="{FF2B5EF4-FFF2-40B4-BE49-F238E27FC236}">
                <a16:creationId xmlns:a16="http://schemas.microsoft.com/office/drawing/2014/main" id="{F90B63FC-3199-417E-A06E-83877F343F54}"/>
              </a:ext>
            </a:extLst>
          </p:cNvPr>
          <p:cNvPicPr>
            <a:picLocks noChangeAspect="1"/>
          </p:cNvPicPr>
          <p:nvPr/>
        </p:nvPicPr>
        <p:blipFill>
          <a:blip r:embed="rId6"/>
          <a:stretch>
            <a:fillRect/>
          </a:stretch>
        </p:blipFill>
        <p:spPr>
          <a:xfrm>
            <a:off x="54429" y="3851502"/>
            <a:ext cx="3589967" cy="2107746"/>
          </a:xfrm>
          <a:prstGeom prst="rect">
            <a:avLst/>
          </a:prstGeom>
        </p:spPr>
      </p:pic>
      <p:graphicFrame>
        <p:nvGraphicFramePr>
          <p:cNvPr id="17" name="Table 16">
            <a:extLst>
              <a:ext uri="{FF2B5EF4-FFF2-40B4-BE49-F238E27FC236}">
                <a16:creationId xmlns:a16="http://schemas.microsoft.com/office/drawing/2014/main" id="{2E5F2183-EE39-4C3E-88E0-B6F33BF900B2}"/>
              </a:ext>
            </a:extLst>
          </p:cNvPr>
          <p:cNvGraphicFramePr>
            <a:graphicFrameLocks noGrp="1"/>
          </p:cNvGraphicFramePr>
          <p:nvPr>
            <p:extLst>
              <p:ext uri="{D42A27DB-BD31-4B8C-83A1-F6EECF244321}">
                <p14:modId xmlns:p14="http://schemas.microsoft.com/office/powerpoint/2010/main" val="837822991"/>
              </p:ext>
            </p:extLst>
          </p:nvPr>
        </p:nvGraphicFramePr>
        <p:xfrm>
          <a:off x="3680654" y="4504377"/>
          <a:ext cx="2938135" cy="1897380"/>
        </p:xfrm>
        <a:graphic>
          <a:graphicData uri="http://schemas.openxmlformats.org/drawingml/2006/table">
            <a:tbl>
              <a:tblPr/>
              <a:tblGrid>
                <a:gridCol w="886778">
                  <a:extLst>
                    <a:ext uri="{9D8B030D-6E8A-4147-A177-3AD203B41FA5}">
                      <a16:colId xmlns:a16="http://schemas.microsoft.com/office/drawing/2014/main" val="481484437"/>
                    </a:ext>
                  </a:extLst>
                </a:gridCol>
                <a:gridCol w="1415143">
                  <a:extLst>
                    <a:ext uri="{9D8B030D-6E8A-4147-A177-3AD203B41FA5}">
                      <a16:colId xmlns:a16="http://schemas.microsoft.com/office/drawing/2014/main" val="2035280161"/>
                    </a:ext>
                  </a:extLst>
                </a:gridCol>
                <a:gridCol w="636214">
                  <a:extLst>
                    <a:ext uri="{9D8B030D-6E8A-4147-A177-3AD203B41FA5}">
                      <a16:colId xmlns:a16="http://schemas.microsoft.com/office/drawing/2014/main" val="1776133330"/>
                    </a:ext>
                  </a:extLst>
                </a:gridCol>
              </a:tblGrid>
              <a:tr h="0">
                <a:tc>
                  <a:txBody>
                    <a:bodyPr/>
                    <a:lstStyle/>
                    <a:p>
                      <a:pPr algn="ctr"/>
                      <a:r>
                        <a:rPr lang="en-US" sz="1050" b="1">
                          <a:latin typeface="IBM Plex Serif Light" panose="02060403050406000203" pitchFamily="18" charset="0"/>
                        </a:rPr>
                        <a:t>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a:latin typeface="IBM Plex Serif Light" panose="02060403050406000203" pitchFamily="18"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b="1">
                          <a:latin typeface="IBM Plex Serif Light" panose="02060403050406000203" pitchFamily="18"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5759580"/>
                  </a:ext>
                </a:extLst>
              </a:tr>
              <a:tr h="0">
                <a:tc>
                  <a:txBody>
                    <a:bodyPr/>
                    <a:lstStyle/>
                    <a:p>
                      <a:pPr algn="ctr"/>
                      <a:r>
                        <a:rPr lang="en-US" sz="1050">
                          <a:latin typeface="IBM Plex Serif Light" panose="02060403050406000203" pitchFamily="18" charset="0"/>
                        </a:rPr>
                        <a:t>Change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050">
                          <a:latin typeface="IBM Plex Serif Light" panose="02060403050406000203" pitchFamily="18" charset="0"/>
                        </a:rPr>
                        <a:t>Set DOGGY LEFT ARM to DOWN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a:latin typeface="IBM Plex Serif Light" panose="02060403050406000203" pitchFamily="18"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4886953"/>
                  </a:ext>
                </a:extLst>
              </a:tr>
              <a:tr h="0">
                <a:tc>
                  <a:txBody>
                    <a:bodyPr/>
                    <a:lstStyle/>
                    <a:p>
                      <a:pPr algn="ctr"/>
                      <a:r>
                        <a:rPr lang="en-US" sz="1050">
                          <a:latin typeface="IBM Plex Serif Light" panose="02060403050406000203" pitchFamily="18" charset="0"/>
                        </a:rPr>
                        <a:t>Change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050">
                          <a:latin typeface="IBM Plex Serif Light" panose="02060403050406000203" pitchFamily="18" charset="0"/>
                        </a:rPr>
                        <a:t>Set DOGGY LEFT ARM to 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a:latin typeface="IBM Plex Serif Light" panose="02060403050406000203" pitchFamily="18"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194383"/>
                  </a:ext>
                </a:extLst>
              </a:tr>
              <a:tr h="0">
                <a:tc>
                  <a:txBody>
                    <a:bodyPr/>
                    <a:lstStyle/>
                    <a:p>
                      <a:pPr algn="ctr"/>
                      <a:r>
                        <a:rPr lang="en-US" sz="1050">
                          <a:latin typeface="IBM Plex Serif Light" panose="02060403050406000203" pitchFamily="18" charset="0"/>
                        </a:rPr>
                        <a:t>Change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050">
                          <a:latin typeface="IBM Plex Serif Light" panose="02060403050406000203" pitchFamily="18" charset="0"/>
                        </a:rPr>
                        <a:t>Set DOGGY RIGHT ARM to DOWN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a:latin typeface="IBM Plex Serif Light" panose="02060403050406000203" pitchFamily="18"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8797023"/>
                  </a:ext>
                </a:extLst>
              </a:tr>
              <a:tr h="0">
                <a:tc>
                  <a:txBody>
                    <a:bodyPr/>
                    <a:lstStyle/>
                    <a:p>
                      <a:pPr algn="ctr"/>
                      <a:r>
                        <a:rPr lang="en-US" sz="1050">
                          <a:latin typeface="IBM Plex Serif Light" panose="02060403050406000203" pitchFamily="18" charset="0"/>
                        </a:rPr>
                        <a:t>Change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050">
                          <a:latin typeface="IBM Plex Serif Light" panose="02060403050406000203" pitchFamily="18" charset="0"/>
                        </a:rPr>
                        <a:t>Set DOGGY RIGHT ARM to 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a:latin typeface="IBM Plex Serif Light" panose="02060403050406000203" pitchFamily="18"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682877"/>
                  </a:ext>
                </a:extLst>
              </a:tr>
            </a:tbl>
          </a:graphicData>
        </a:graphic>
      </p:graphicFrame>
    </p:spTree>
    <p:extLst>
      <p:ext uri="{BB962C8B-B14F-4D97-AF65-F5344CB8AC3E}">
        <p14:creationId xmlns:p14="http://schemas.microsoft.com/office/powerpoint/2010/main" val="2098333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DBBD8-B01D-43FA-BFEE-60862EBFBDDA}"/>
              </a:ext>
            </a:extLst>
          </p:cNvPr>
          <p:cNvPicPr>
            <a:picLocks noChangeAspect="1"/>
          </p:cNvPicPr>
          <p:nvPr/>
        </p:nvPicPr>
        <p:blipFill>
          <a:blip r:embed="rId4"/>
          <a:stretch>
            <a:fillRect/>
          </a:stretch>
        </p:blipFill>
        <p:spPr>
          <a:xfrm>
            <a:off x="5029200" y="1691418"/>
            <a:ext cx="7128082" cy="2479647"/>
          </a:xfrm>
          <a:prstGeom prst="rect">
            <a:avLst/>
          </a:prstGeom>
        </p:spPr>
      </p:pic>
      <p:sp>
        <p:nvSpPr>
          <p:cNvPr id="2" name="Title 1"/>
          <p:cNvSpPr>
            <a:spLocks noGrp="1"/>
          </p:cNvSpPr>
          <p:nvPr>
            <p:ph type="title"/>
          </p:nvPr>
        </p:nvSpPr>
        <p:spPr>
          <a:xfrm>
            <a:off x="838199" y="365125"/>
            <a:ext cx="8610737" cy="1325563"/>
          </a:xfrm>
        </p:spPr>
        <p:txBody>
          <a:bodyPr>
            <a:normAutofit fontScale="90000"/>
          </a:bodyPr>
          <a:lstStyle/>
          <a:p>
            <a:r>
              <a:rPr lang="en-US"/>
              <a:t>Instruction: </a:t>
            </a:r>
            <a:r>
              <a:rPr lang="en-GB">
                <a:solidFill>
                  <a:prstClr val="black"/>
                </a:solidFill>
              </a:rPr>
              <a:t>Tale1.Scene5 – TJBot wakes up when Doggy start barking and calms it down</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48</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5"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6"/>
          <a:srcRect l="-5591" t="47888" r="-2590" b="-6415"/>
          <a:stretch/>
        </p:blipFill>
        <p:spPr>
          <a:xfrm>
            <a:off x="9298546" y="1"/>
            <a:ext cx="2910063" cy="1612170"/>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a:t>
            </a:r>
            <a:r>
              <a:rPr lang="en-US" i="1" err="1"/>
              <a:t>TJBot</a:t>
            </a:r>
            <a:r>
              <a:rPr lang="en-US" i="1"/>
              <a:t> wakes up and calm Doggy - T01S05c</a:t>
            </a:r>
          </a:p>
        </p:txBody>
      </p:sp>
      <p:sp>
        <p:nvSpPr>
          <p:cNvPr id="19" name="Rectangle 18">
            <a:extLst>
              <a:ext uri="{FF2B5EF4-FFF2-40B4-BE49-F238E27FC236}">
                <a16:creationId xmlns:a16="http://schemas.microsoft.com/office/drawing/2014/main" id="{E356BEDB-CA47-403E-A748-BEA5BC629463}"/>
              </a:ext>
            </a:extLst>
          </p:cNvPr>
          <p:cNvSpPr/>
          <p:nvPr/>
        </p:nvSpPr>
        <p:spPr>
          <a:xfrm>
            <a:off x="478971" y="1690687"/>
            <a:ext cx="11582398" cy="995144"/>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 continue (part 2 - </a:t>
            </a:r>
            <a:r>
              <a:rPr lang="en-GB" sz="1400" u="sng" err="1">
                <a:solidFill>
                  <a:prstClr val="black"/>
                </a:solidFill>
                <a:latin typeface="IBM Plex Sans Light" charset="0"/>
              </a:rPr>
              <a:t>opional</a:t>
            </a:r>
            <a:r>
              <a:rPr lang="en-GB" sz="1400" u="sng">
                <a:solidFill>
                  <a:prstClr val="black"/>
                </a:solidFill>
                <a:latin typeface="IBM Plex Sans Light" charset="0"/>
              </a:rPr>
              <a:t> - Doggy Premium only):</a:t>
            </a:r>
          </a:p>
          <a:p>
            <a:pPr marL="228600" lvl="0" indent="-228600">
              <a:spcBef>
                <a:spcPts val="1000"/>
              </a:spcBef>
              <a:buClr>
                <a:srgbClr val="0064FF"/>
              </a:buClr>
              <a:buFont typeface="Arial"/>
              <a:buChar char="•"/>
            </a:pPr>
            <a:r>
              <a:rPr lang="en-GB" sz="1400">
                <a:solidFill>
                  <a:prstClr val="black"/>
                </a:solidFill>
                <a:latin typeface="IBM Plex Sans Light" charset="0"/>
              </a:rPr>
              <a:t>connect and rearrange, if needed, as show in the following picture.</a:t>
            </a:r>
          </a:p>
          <a:p>
            <a:pPr marL="228600" lvl="0" indent="-228600">
              <a:spcBef>
                <a:spcPts val="1000"/>
              </a:spcBef>
              <a:buClr>
                <a:srgbClr val="0064FF"/>
              </a:buClr>
              <a:buFont typeface="Arial"/>
              <a:buChar char="•"/>
            </a:pPr>
            <a:r>
              <a:rPr lang="en-GB" sz="1400">
                <a:solidFill>
                  <a:prstClr val="black"/>
                </a:solidFill>
                <a:latin typeface="IBM Plex Sans Light" charset="0"/>
              </a:rPr>
              <a:t>press DEPLOY button. </a:t>
            </a:r>
          </a:p>
        </p:txBody>
      </p:sp>
      <p:sp>
        <p:nvSpPr>
          <p:cNvPr id="7" name="Rectangle 6">
            <a:extLst>
              <a:ext uri="{FF2B5EF4-FFF2-40B4-BE49-F238E27FC236}">
                <a16:creationId xmlns:a16="http://schemas.microsoft.com/office/drawing/2014/main" id="{8B5308A1-8D29-401B-8B03-FC88BA45F792}"/>
              </a:ext>
            </a:extLst>
          </p:cNvPr>
          <p:cNvSpPr/>
          <p:nvPr/>
        </p:nvSpPr>
        <p:spPr>
          <a:xfrm>
            <a:off x="3700683" y="4353406"/>
            <a:ext cx="4659546" cy="1985159"/>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(part 3): Let's TJBot take on the stage!</a:t>
            </a:r>
          </a:p>
          <a:p>
            <a:pPr marL="228600" lvl="0" indent="-228600">
              <a:spcBef>
                <a:spcPts val="1000"/>
              </a:spcBef>
              <a:buClr>
                <a:srgbClr val="0064FF"/>
              </a:buClr>
              <a:buFont typeface="Arial"/>
              <a:buChar char="•"/>
            </a:pPr>
            <a:r>
              <a:rPr lang="en-GB" sz="1400">
                <a:solidFill>
                  <a:prstClr val="black"/>
                </a:solidFill>
                <a:latin typeface="IBM Plex Sans Light" charset="0"/>
              </a:rPr>
              <a:t>drag once OUTPUT LINK node to working area beside SPEAK node</a:t>
            </a:r>
          </a:p>
          <a:p>
            <a:pPr marL="228600" lvl="0" indent="-228600">
              <a:spcBef>
                <a:spcPts val="1000"/>
              </a:spcBef>
              <a:buClr>
                <a:srgbClr val="0064FF"/>
              </a:buClr>
              <a:buFont typeface="Arial"/>
              <a:buChar char="•"/>
            </a:pPr>
            <a:r>
              <a:rPr lang="en-GB" sz="1400">
                <a:solidFill>
                  <a:prstClr val="black"/>
                </a:solidFill>
                <a:latin typeface="IBM Plex Sans Light" charset="0"/>
              </a:rPr>
              <a:t>drag one INPUT LINK node to working area below the flow. Double-click it and name it "Doggy is barking"</a:t>
            </a:r>
          </a:p>
          <a:p>
            <a:pPr marL="228600" lvl="0" indent="-228600">
              <a:spcBef>
                <a:spcPts val="1000"/>
              </a:spcBef>
              <a:buClr>
                <a:srgbClr val="0064FF"/>
              </a:buClr>
              <a:buFont typeface="Arial"/>
              <a:buChar char="•"/>
            </a:pPr>
            <a:r>
              <a:rPr lang="en-GB" sz="1400">
                <a:solidFill>
                  <a:prstClr val="black"/>
                </a:solidFill>
                <a:latin typeface="IBM Plex Sans Light" charset="0"/>
              </a:rPr>
              <a:t>double-click OUTPUT NODE and link it to "Doggy is barking" </a:t>
            </a:r>
          </a:p>
        </p:txBody>
      </p:sp>
      <p:sp>
        <p:nvSpPr>
          <p:cNvPr id="10" name="Rectangle 9">
            <a:extLst>
              <a:ext uri="{FF2B5EF4-FFF2-40B4-BE49-F238E27FC236}">
                <a16:creationId xmlns:a16="http://schemas.microsoft.com/office/drawing/2014/main" id="{2A285FB6-2D78-48A6-A6A0-498010032E73}"/>
              </a:ext>
            </a:extLst>
          </p:cNvPr>
          <p:cNvSpPr/>
          <p:nvPr/>
        </p:nvSpPr>
        <p:spPr>
          <a:xfrm>
            <a:off x="325655" y="2995548"/>
            <a:ext cx="5051888" cy="307777"/>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What happens moving object in front of Doggy?</a:t>
            </a:r>
          </a:p>
        </p:txBody>
      </p:sp>
      <p:sp>
        <p:nvSpPr>
          <p:cNvPr id="11" name="Rectangle 10">
            <a:extLst>
              <a:ext uri="{FF2B5EF4-FFF2-40B4-BE49-F238E27FC236}">
                <a16:creationId xmlns:a16="http://schemas.microsoft.com/office/drawing/2014/main" id="{670BD9D0-C813-4B9E-AA4A-C795C47B1A29}"/>
              </a:ext>
            </a:extLst>
          </p:cNvPr>
          <p:cNvSpPr/>
          <p:nvPr/>
        </p:nvSpPr>
        <p:spPr>
          <a:xfrm>
            <a:off x="4746171" y="3413060"/>
            <a:ext cx="2318656" cy="600164"/>
          </a:xfrm>
          <a:prstGeom prst="rect">
            <a:avLst/>
          </a:prstGeom>
        </p:spPr>
        <p:txBody>
          <a:bodyPr wrap="square">
            <a:spAutoFit/>
          </a:bodyPr>
          <a:lstStyle/>
          <a:p>
            <a:pPr lvl="0">
              <a:spcBef>
                <a:spcPts val="1000"/>
              </a:spcBef>
              <a:buClr>
                <a:srgbClr val="0064FF"/>
              </a:buClr>
            </a:pPr>
            <a:r>
              <a:rPr lang="en-GB" sz="1100">
                <a:solidFill>
                  <a:prstClr val="black"/>
                </a:solidFill>
                <a:latin typeface="IBM Plex Sans Light" charset="0"/>
              </a:rPr>
              <a:t>(</a:t>
            </a:r>
            <a:r>
              <a:rPr lang="en-GB" sz="1100" b="1">
                <a:solidFill>
                  <a:prstClr val="black"/>
                </a:solidFill>
                <a:latin typeface="IBM Plex Sans Light" charset="0"/>
              </a:rPr>
              <a:t>HINT</a:t>
            </a:r>
            <a:r>
              <a:rPr lang="en-GB" sz="1100">
                <a:solidFill>
                  <a:prstClr val="black"/>
                </a:solidFill>
                <a:latin typeface="IBM Plex Sans Light" charset="0"/>
              </a:rPr>
              <a:t>: use comment nodes - Things can grow up very fast and one comment can save your life)</a:t>
            </a:r>
          </a:p>
        </p:txBody>
      </p:sp>
      <p:pic>
        <p:nvPicPr>
          <p:cNvPr id="12" name="t01s05.Doggy.StandUP.Animated">
            <a:hlinkClick r:id="" action="ppaction://media"/>
            <a:extLst>
              <a:ext uri="{FF2B5EF4-FFF2-40B4-BE49-F238E27FC236}">
                <a16:creationId xmlns:a16="http://schemas.microsoft.com/office/drawing/2014/main" id="{A5BFA7C0-97CF-435F-B225-A6FCD3618C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43567"/>
          <a:stretch/>
        </p:blipFill>
        <p:spPr>
          <a:xfrm>
            <a:off x="460291" y="3321594"/>
            <a:ext cx="2990478" cy="2980781"/>
          </a:xfrm>
          <a:prstGeom prst="rect">
            <a:avLst/>
          </a:prstGeom>
        </p:spPr>
      </p:pic>
      <p:pic>
        <p:nvPicPr>
          <p:cNvPr id="15" name="Picture 14" descr="A screenshot of a cell phone&#10;&#10;Description generated with very high confidence">
            <a:extLst>
              <a:ext uri="{FF2B5EF4-FFF2-40B4-BE49-F238E27FC236}">
                <a16:creationId xmlns:a16="http://schemas.microsoft.com/office/drawing/2014/main" id="{2BBCEE05-66A2-46DA-AC6A-AA1486825E7E}"/>
              </a:ext>
            </a:extLst>
          </p:cNvPr>
          <p:cNvPicPr>
            <a:picLocks noChangeAspect="1"/>
          </p:cNvPicPr>
          <p:nvPr/>
        </p:nvPicPr>
        <p:blipFill>
          <a:blip r:embed="rId8"/>
          <a:stretch>
            <a:fillRect/>
          </a:stretch>
        </p:blipFill>
        <p:spPr>
          <a:xfrm>
            <a:off x="8360229" y="4273206"/>
            <a:ext cx="3171144" cy="2039954"/>
          </a:xfrm>
          <a:prstGeom prst="rect">
            <a:avLst/>
          </a:prstGeom>
        </p:spPr>
      </p:pic>
    </p:spTree>
    <p:extLst>
      <p:ext uri="{BB962C8B-B14F-4D97-AF65-F5344CB8AC3E}">
        <p14:creationId xmlns:p14="http://schemas.microsoft.com/office/powerpoint/2010/main" val="322491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BB175-64BE-4847-9ECC-BB9B927621E0}"/>
              </a:ext>
            </a:extLst>
          </p:cNvPr>
          <p:cNvPicPr>
            <a:picLocks noChangeAspect="1"/>
          </p:cNvPicPr>
          <p:nvPr/>
        </p:nvPicPr>
        <p:blipFill rotWithShape="1">
          <a:blip r:embed="rId2"/>
          <a:srcRect t="2980" b="-2980"/>
          <a:stretch/>
        </p:blipFill>
        <p:spPr>
          <a:xfrm>
            <a:off x="5917745" y="1714774"/>
            <a:ext cx="6143625" cy="1514475"/>
          </a:xfrm>
          <a:prstGeom prst="rect">
            <a:avLst/>
          </a:prstGeom>
        </p:spPr>
      </p:pic>
      <p:sp>
        <p:nvSpPr>
          <p:cNvPr id="2" name="Title 1"/>
          <p:cNvSpPr>
            <a:spLocks noGrp="1"/>
          </p:cNvSpPr>
          <p:nvPr>
            <p:ph type="title"/>
          </p:nvPr>
        </p:nvSpPr>
        <p:spPr>
          <a:xfrm>
            <a:off x="838199" y="365125"/>
            <a:ext cx="8610737" cy="1325563"/>
          </a:xfrm>
        </p:spPr>
        <p:txBody>
          <a:bodyPr>
            <a:normAutofit fontScale="90000"/>
          </a:bodyPr>
          <a:lstStyle/>
          <a:p>
            <a:r>
              <a:rPr lang="en-US"/>
              <a:t>Instruction: </a:t>
            </a:r>
            <a:r>
              <a:rPr lang="en-GB">
                <a:solidFill>
                  <a:prstClr val="black"/>
                </a:solidFill>
              </a:rPr>
              <a:t>Tale1.Scene5 – TJBot wakes up when Doggy start barking and calms it down</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49</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4"/>
          <a:srcRect l="-5591" t="47888" r="-2590" b="-6415"/>
          <a:stretch/>
        </p:blipFill>
        <p:spPr>
          <a:xfrm>
            <a:off x="9298546" y="1"/>
            <a:ext cx="2910063" cy="1612170"/>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a:t>
            </a:r>
            <a:r>
              <a:rPr lang="en-US" i="1" err="1"/>
              <a:t>TJBot</a:t>
            </a:r>
            <a:r>
              <a:rPr lang="en-US" i="1"/>
              <a:t> wakes up and calm Doggy - T01S05d</a:t>
            </a:r>
          </a:p>
        </p:txBody>
      </p:sp>
      <p:sp>
        <p:nvSpPr>
          <p:cNvPr id="19" name="Rectangle 18">
            <a:extLst>
              <a:ext uri="{FF2B5EF4-FFF2-40B4-BE49-F238E27FC236}">
                <a16:creationId xmlns:a16="http://schemas.microsoft.com/office/drawing/2014/main" id="{E356BEDB-CA47-403E-A748-BEA5BC629463}"/>
              </a:ext>
            </a:extLst>
          </p:cNvPr>
          <p:cNvSpPr/>
          <p:nvPr/>
        </p:nvSpPr>
        <p:spPr>
          <a:xfrm>
            <a:off x="478971" y="1690687"/>
            <a:ext cx="5943600" cy="1210588"/>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continue (part 3): Let's TJBot take on the stage!</a:t>
            </a:r>
          </a:p>
          <a:p>
            <a:pPr marL="228600" lvl="0" indent="-228600">
              <a:spcBef>
                <a:spcPts val="1000"/>
              </a:spcBef>
              <a:buClr>
                <a:srgbClr val="0064FF"/>
              </a:buClr>
              <a:buFont typeface="Arial"/>
              <a:buChar char="•"/>
            </a:pPr>
            <a:r>
              <a:rPr lang="en-GB" sz="1400">
                <a:solidFill>
                  <a:prstClr val="black"/>
                </a:solidFill>
                <a:latin typeface="IBM Plex Sans Light" charset="0"/>
              </a:rPr>
              <a:t>drag </a:t>
            </a:r>
            <a:r>
              <a:rPr lang="en-GB" sz="1400" err="1">
                <a:solidFill>
                  <a:prstClr val="black"/>
                </a:solidFill>
                <a:latin typeface="IBM Plex Sans Light" charset="0"/>
              </a:rPr>
              <a:t>TJBot's</a:t>
            </a:r>
            <a:r>
              <a:rPr lang="en-GB" sz="1400">
                <a:solidFill>
                  <a:prstClr val="black"/>
                </a:solidFill>
                <a:latin typeface="IBM Plex Sans Light" charset="0"/>
              </a:rPr>
              <a:t> SEE and SPEAK, TEMPLATE (and DEBUG) nodes from Palette and connect them as in picture</a:t>
            </a:r>
          </a:p>
          <a:p>
            <a:pPr marL="228600" lvl="0" indent="-228600">
              <a:spcBef>
                <a:spcPts val="1000"/>
              </a:spcBef>
              <a:buClr>
                <a:srgbClr val="0064FF"/>
              </a:buClr>
              <a:buFont typeface="Arial"/>
              <a:buChar char="•"/>
            </a:pPr>
            <a:r>
              <a:rPr lang="en-GB" sz="1400">
                <a:solidFill>
                  <a:prstClr val="black"/>
                </a:solidFill>
                <a:latin typeface="IBM Plex Sans Light" charset="0"/>
              </a:rPr>
              <a:t>configure SEE, SPEAK and TEMPLATE nodes as following</a:t>
            </a:r>
          </a:p>
        </p:txBody>
      </p:sp>
      <p:pic>
        <p:nvPicPr>
          <p:cNvPr id="5" name="Picture 4">
            <a:extLst>
              <a:ext uri="{FF2B5EF4-FFF2-40B4-BE49-F238E27FC236}">
                <a16:creationId xmlns:a16="http://schemas.microsoft.com/office/drawing/2014/main" id="{30F55EE5-6AB4-4AE2-B5D9-363A966A0890}"/>
              </a:ext>
            </a:extLst>
          </p:cNvPr>
          <p:cNvPicPr>
            <a:picLocks noChangeAspect="1"/>
          </p:cNvPicPr>
          <p:nvPr/>
        </p:nvPicPr>
        <p:blipFill>
          <a:blip r:embed="rId5"/>
          <a:stretch>
            <a:fillRect/>
          </a:stretch>
        </p:blipFill>
        <p:spPr>
          <a:xfrm>
            <a:off x="278946" y="2954123"/>
            <a:ext cx="4015692" cy="2184536"/>
          </a:xfrm>
          <a:prstGeom prst="rect">
            <a:avLst/>
          </a:prstGeom>
        </p:spPr>
      </p:pic>
      <p:pic>
        <p:nvPicPr>
          <p:cNvPr id="7" name="Picture 6">
            <a:extLst>
              <a:ext uri="{FF2B5EF4-FFF2-40B4-BE49-F238E27FC236}">
                <a16:creationId xmlns:a16="http://schemas.microsoft.com/office/drawing/2014/main" id="{6AEF9B04-14C4-41C1-B961-D1B0EB03EB83}"/>
              </a:ext>
            </a:extLst>
          </p:cNvPr>
          <p:cNvPicPr>
            <a:picLocks noChangeAspect="1"/>
          </p:cNvPicPr>
          <p:nvPr/>
        </p:nvPicPr>
        <p:blipFill>
          <a:blip r:embed="rId6"/>
          <a:stretch>
            <a:fillRect/>
          </a:stretch>
        </p:blipFill>
        <p:spPr>
          <a:xfrm>
            <a:off x="3965583" y="3397089"/>
            <a:ext cx="4071910" cy="2192567"/>
          </a:xfrm>
          <a:prstGeom prst="rect">
            <a:avLst/>
          </a:prstGeom>
        </p:spPr>
      </p:pic>
      <p:pic>
        <p:nvPicPr>
          <p:cNvPr id="10" name="Picture 9">
            <a:extLst>
              <a:ext uri="{FF2B5EF4-FFF2-40B4-BE49-F238E27FC236}">
                <a16:creationId xmlns:a16="http://schemas.microsoft.com/office/drawing/2014/main" id="{884F36F1-C380-45E0-B87B-EEE66AAEC3B5}"/>
              </a:ext>
            </a:extLst>
          </p:cNvPr>
          <p:cNvPicPr>
            <a:picLocks noChangeAspect="1"/>
          </p:cNvPicPr>
          <p:nvPr/>
        </p:nvPicPr>
        <p:blipFill>
          <a:blip r:embed="rId7"/>
          <a:stretch>
            <a:fillRect/>
          </a:stretch>
        </p:blipFill>
        <p:spPr>
          <a:xfrm>
            <a:off x="7804908" y="3544148"/>
            <a:ext cx="4216476" cy="2682482"/>
          </a:xfrm>
          <a:prstGeom prst="rect">
            <a:avLst/>
          </a:prstGeom>
        </p:spPr>
      </p:pic>
      <p:sp>
        <p:nvSpPr>
          <p:cNvPr id="11" name="Rectangle 10">
            <a:extLst>
              <a:ext uri="{FF2B5EF4-FFF2-40B4-BE49-F238E27FC236}">
                <a16:creationId xmlns:a16="http://schemas.microsoft.com/office/drawing/2014/main" id="{D1CB34D3-A253-4153-9A2E-AA60418C3F08}"/>
              </a:ext>
            </a:extLst>
          </p:cNvPr>
          <p:cNvSpPr/>
          <p:nvPr/>
        </p:nvSpPr>
        <p:spPr>
          <a:xfrm>
            <a:off x="1785256" y="5611421"/>
            <a:ext cx="6019651" cy="651460"/>
          </a:xfrm>
          <a:prstGeom prst="rect">
            <a:avLst/>
          </a:prstGeom>
        </p:spPr>
        <p:txBody>
          <a:bodyPr wrap="square">
            <a:spAutoFit/>
          </a:bodyPr>
          <a:lstStyle/>
          <a:p>
            <a:pPr lvl="0" algn="r">
              <a:spcBef>
                <a:spcPts val="1000"/>
              </a:spcBef>
              <a:buClr>
                <a:srgbClr val="0064FF"/>
              </a:buClr>
            </a:pPr>
            <a:r>
              <a:rPr lang="en-GB" sz="1400">
                <a:solidFill>
                  <a:prstClr val="black"/>
                </a:solidFill>
                <a:latin typeface="IBM Plex Sans Light" charset="0"/>
              </a:rPr>
              <a:t>This is the code inserted in FUNCTION to copy and paste:</a:t>
            </a:r>
          </a:p>
          <a:p>
            <a:pPr lvl="0" algn="r">
              <a:spcBef>
                <a:spcPts val="1000"/>
              </a:spcBef>
              <a:buClr>
                <a:srgbClr val="0064FF"/>
              </a:buClr>
            </a:pPr>
            <a:r>
              <a:rPr lang="en-GB" sz="1400">
                <a:solidFill>
                  <a:prstClr val="black"/>
                </a:solidFill>
                <a:highlight>
                  <a:srgbClr val="F1F0EE"/>
                </a:highlight>
                <a:latin typeface="Cutive Mono" panose="02000509000000000000" pitchFamily="49" charset="0"/>
              </a:rPr>
              <a:t>Calm down, Doggy. That's only a {{payload.0.class}} !</a:t>
            </a:r>
          </a:p>
        </p:txBody>
      </p:sp>
    </p:spTree>
    <p:extLst>
      <p:ext uri="{BB962C8B-B14F-4D97-AF65-F5344CB8AC3E}">
        <p14:creationId xmlns:p14="http://schemas.microsoft.com/office/powerpoint/2010/main" val="53750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96B7-10A1-4CEF-A686-EA90CCAC5260}"/>
              </a:ext>
            </a:extLst>
          </p:cNvPr>
          <p:cNvSpPr>
            <a:spLocks noGrp="1"/>
          </p:cNvSpPr>
          <p:nvPr>
            <p:ph type="title"/>
          </p:nvPr>
        </p:nvSpPr>
        <p:spPr/>
        <p:txBody>
          <a:bodyPr/>
          <a:lstStyle/>
          <a:p>
            <a:r>
              <a:rPr lang="it-IT" err="1"/>
              <a:t>Detailed</a:t>
            </a:r>
            <a:r>
              <a:rPr lang="it-IT"/>
              <a:t> Agenda </a:t>
            </a:r>
            <a:r>
              <a:rPr lang="it-IT" sz="1800"/>
              <a:t>(click &amp; go)</a:t>
            </a:r>
            <a:endParaRPr lang="en-US"/>
          </a:p>
        </p:txBody>
      </p:sp>
      <p:sp>
        <p:nvSpPr>
          <p:cNvPr id="3" name="Content Placeholder 2">
            <a:extLst>
              <a:ext uri="{FF2B5EF4-FFF2-40B4-BE49-F238E27FC236}">
                <a16:creationId xmlns:a16="http://schemas.microsoft.com/office/drawing/2014/main" id="{5551B946-78A6-4E09-9F97-FE71BB9B29F2}"/>
              </a:ext>
            </a:extLst>
          </p:cNvPr>
          <p:cNvSpPr>
            <a:spLocks noGrp="1"/>
          </p:cNvSpPr>
          <p:nvPr>
            <p:ph idx="1"/>
          </p:nvPr>
        </p:nvSpPr>
        <p:spPr>
          <a:xfrm>
            <a:off x="838200" y="1825625"/>
            <a:ext cx="5693229" cy="1505404"/>
          </a:xfrm>
        </p:spPr>
        <p:txBody>
          <a:bodyPr>
            <a:noAutofit/>
          </a:bodyPr>
          <a:lstStyle/>
          <a:p>
            <a:r>
              <a:rPr lang="it-IT" sz="1600">
                <a:hlinkClick r:id="rId4" action="ppaction://hlinksldjump"/>
              </a:rPr>
              <a:t>Create and setup </a:t>
            </a:r>
            <a:r>
              <a:rPr lang="it-IT" sz="1600" err="1">
                <a:hlinkClick r:id="rId4" action="ppaction://hlinksldjump"/>
              </a:rPr>
              <a:t>your</a:t>
            </a:r>
            <a:r>
              <a:rPr lang="it-IT" sz="1600">
                <a:hlinkClick r:id="rId4" action="ppaction://hlinksldjump"/>
              </a:rPr>
              <a:t> </a:t>
            </a:r>
            <a:r>
              <a:rPr lang="it-IT" sz="1600" err="1">
                <a:hlinkClick r:id="rId4" action="ppaction://hlinksldjump"/>
              </a:rPr>
              <a:t>own</a:t>
            </a:r>
            <a:r>
              <a:rPr lang="it-IT" sz="1600">
                <a:hlinkClick r:id="rId4" action="ppaction://hlinksldjump"/>
              </a:rPr>
              <a:t> </a:t>
            </a:r>
            <a:r>
              <a:rPr lang="it-IT" sz="1600" err="1">
                <a:hlinkClick r:id="rId4" action="ppaction://hlinksldjump"/>
              </a:rPr>
              <a:t>Doggy</a:t>
            </a:r>
            <a:r>
              <a:rPr lang="it-IT" sz="1600"/>
              <a:t> (</a:t>
            </a:r>
            <a:r>
              <a:rPr lang="it-IT" sz="1600" err="1">
                <a:hlinkClick r:id="rId5" action="ppaction://hlinksldjump"/>
              </a:rPr>
              <a:t>Doggy</a:t>
            </a:r>
            <a:r>
              <a:rPr lang="it-IT" sz="1600">
                <a:hlinkClick r:id="rId5" action="ppaction://hlinksldjump"/>
              </a:rPr>
              <a:t> Basic</a:t>
            </a:r>
            <a:r>
              <a:rPr lang="it-IT" sz="1600"/>
              <a:t>, </a:t>
            </a:r>
            <a:r>
              <a:rPr lang="it-IT" sz="1600" err="1">
                <a:hlinkClick r:id="rId6" action="ppaction://hlinksldjump"/>
              </a:rPr>
              <a:t>Doggy</a:t>
            </a:r>
            <a:r>
              <a:rPr lang="it-IT" sz="1600">
                <a:hlinkClick r:id="rId6" action="ppaction://hlinksldjump"/>
              </a:rPr>
              <a:t> Standard</a:t>
            </a:r>
            <a:r>
              <a:rPr lang="it-IT" sz="1600"/>
              <a:t>, </a:t>
            </a:r>
            <a:r>
              <a:rPr lang="it-IT" sz="1600" err="1">
                <a:hlinkClick r:id="rId7" action="ppaction://hlinksldjump"/>
              </a:rPr>
              <a:t>Doggy</a:t>
            </a:r>
            <a:r>
              <a:rPr lang="it-IT" sz="1600">
                <a:hlinkClick r:id="rId7" action="ppaction://hlinksldjump"/>
              </a:rPr>
              <a:t> Premium</a:t>
            </a:r>
            <a:r>
              <a:rPr lang="it-IT" sz="1600"/>
              <a:t>, </a:t>
            </a:r>
            <a:r>
              <a:rPr lang="it-IT" sz="1600">
                <a:hlinkClick r:id="rId8" action="ppaction://hlinksldjump"/>
              </a:rPr>
              <a:t>MiniDoggy</a:t>
            </a:r>
            <a:r>
              <a:rPr lang="it-IT" sz="1600"/>
              <a:t>)</a:t>
            </a:r>
          </a:p>
          <a:p>
            <a:pPr lvl="0"/>
            <a:r>
              <a:rPr lang="en-US" sz="1600">
                <a:solidFill>
                  <a:prstClr val="black"/>
                </a:solidFill>
                <a:hlinkClick r:id="rId9" action="ppaction://hlinksldjump"/>
              </a:rPr>
              <a:t>Tale 1 - Nothing and no one can pass without getting a strong barking from Doggy. </a:t>
            </a:r>
            <a:r>
              <a:rPr lang="en-US" sz="1600" err="1">
                <a:solidFill>
                  <a:prstClr val="black"/>
                </a:solidFill>
                <a:hlinkClick r:id="rId9" action="ppaction://hlinksldjump"/>
              </a:rPr>
              <a:t>TJBot</a:t>
            </a:r>
            <a:r>
              <a:rPr lang="en-US" sz="1600">
                <a:solidFill>
                  <a:prstClr val="black"/>
                </a:solidFill>
                <a:hlinkClick r:id="rId9" action="ppaction://hlinksldjump"/>
              </a:rPr>
              <a:t> calms it, getting a cute tail wagging from Doggy.</a:t>
            </a:r>
            <a:endParaRPr lang="en-US" sz="1600">
              <a:solidFill>
                <a:prstClr val="black"/>
              </a:solidFill>
            </a:endParaRPr>
          </a:p>
        </p:txBody>
      </p:sp>
      <p:pic>
        <p:nvPicPr>
          <p:cNvPr id="5" name="t01s04.Shake.Tail_reduced">
            <a:hlinkClick r:id="" action="ppaction://media"/>
            <a:extLst>
              <a:ext uri="{FF2B5EF4-FFF2-40B4-BE49-F238E27FC236}">
                <a16:creationId xmlns:a16="http://schemas.microsoft.com/office/drawing/2014/main" id="{B167930D-FA91-41E5-8380-051E231D89B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611938" y="147638"/>
            <a:ext cx="5486400" cy="3086100"/>
          </a:xfrm>
          <a:prstGeom prst="rect">
            <a:avLst/>
          </a:prstGeom>
        </p:spPr>
      </p:pic>
      <p:sp>
        <p:nvSpPr>
          <p:cNvPr id="7" name="Content Placeholder 2">
            <a:extLst>
              <a:ext uri="{FF2B5EF4-FFF2-40B4-BE49-F238E27FC236}">
                <a16:creationId xmlns:a16="http://schemas.microsoft.com/office/drawing/2014/main" id="{E23C318E-8E6B-4121-8745-84E0729BADB9}"/>
              </a:ext>
            </a:extLst>
          </p:cNvPr>
          <p:cNvSpPr txBox="1">
            <a:spLocks/>
          </p:cNvSpPr>
          <p:nvPr/>
        </p:nvSpPr>
        <p:spPr>
          <a:xfrm>
            <a:off x="838201" y="3262539"/>
            <a:ext cx="11260138" cy="308610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GB" sz="1600">
                <a:solidFill>
                  <a:prstClr val="black"/>
                </a:solidFill>
              </a:rPr>
              <a:t>Tale1.Scene1 - Create a flow that makes Doggy say “BARK!” if an object is less than 30cm away</a:t>
            </a:r>
          </a:p>
          <a:p>
            <a:pPr lvl="1"/>
            <a:r>
              <a:rPr lang="en-GB" sz="1600">
                <a:solidFill>
                  <a:prstClr val="black"/>
                </a:solidFill>
              </a:rPr>
              <a:t>Tale1.Scene2 – Make Doggy barking (a real barking!) if an object is less than 30cm away</a:t>
            </a:r>
          </a:p>
          <a:p>
            <a:pPr lvl="1"/>
            <a:r>
              <a:rPr lang="en-GB" sz="1600">
                <a:solidFill>
                  <a:prstClr val="black"/>
                </a:solidFill>
              </a:rPr>
              <a:t>Tale1.Scene3 – Smart barking, just one time, please!</a:t>
            </a:r>
          </a:p>
          <a:p>
            <a:pPr lvl="1"/>
            <a:r>
              <a:rPr lang="en-GB" sz="1600">
                <a:solidFill>
                  <a:prstClr val="black"/>
                </a:solidFill>
              </a:rPr>
              <a:t>Tale1.Scene4 – Doggy is happy and wags its tail!</a:t>
            </a:r>
          </a:p>
          <a:p>
            <a:pPr lvl="1"/>
            <a:r>
              <a:rPr lang="en-GB" sz="1600">
                <a:solidFill>
                  <a:prstClr val="black"/>
                </a:solidFill>
              </a:rPr>
              <a:t>Tale1.Scene5 - TJBot wakes up when Doggy start barking and calms it recognizing the object</a:t>
            </a:r>
          </a:p>
          <a:p>
            <a:r>
              <a:rPr lang="en-US" sz="1600">
                <a:solidFill>
                  <a:prstClr val="black"/>
                </a:solidFill>
                <a:hlinkClick r:id="rId11" action="ppaction://hlinksldjump"/>
              </a:rPr>
              <a:t>Tale 2 – </a:t>
            </a:r>
            <a:r>
              <a:rPr lang="en-GB" sz="1600">
                <a:solidFill>
                  <a:prstClr val="black"/>
                </a:solidFill>
                <a:hlinkClick r:id="rId11" action="ppaction://hlinksldjump"/>
              </a:rPr>
              <a:t>Doggy likes his treats.  It needs to eat healthier and start doing exercises</a:t>
            </a:r>
            <a:endParaRPr lang="en-US" sz="1600">
              <a:solidFill>
                <a:prstClr val="black"/>
              </a:solidFill>
            </a:endParaRPr>
          </a:p>
          <a:p>
            <a:pPr lvl="1"/>
            <a:r>
              <a:rPr lang="en-GB" sz="1600">
                <a:solidFill>
                  <a:prstClr val="black"/>
                </a:solidFill>
              </a:rPr>
              <a:t>Tale2.Scene1 - Stand Up, Doggy - Doggy stands up on its front legs when anything is less that 30cm away</a:t>
            </a:r>
          </a:p>
          <a:p>
            <a:pPr lvl="1"/>
            <a:r>
              <a:rPr lang="en-GB" sz="1600">
                <a:solidFill>
                  <a:prstClr val="black"/>
                </a:solidFill>
              </a:rPr>
              <a:t>Tale2.Scene2 – Doggy, trying to do push-ups - Doggy does push-ups when anything is less that 30cm away</a:t>
            </a:r>
          </a:p>
          <a:p>
            <a:pPr lvl="1"/>
            <a:r>
              <a:rPr lang="en-GB" sz="1600">
                <a:solidFill>
                  <a:prstClr val="black"/>
                </a:solidFill>
              </a:rPr>
              <a:t>Tale2.Scene3 – TJBot helps Doggy doing exercises - When anything is less that 30cm away, TJBot start counting push-ups for Doggy</a:t>
            </a:r>
          </a:p>
          <a:p>
            <a:endParaRPr lang="en-US" sz="1600">
              <a:solidFill>
                <a:prstClr val="black"/>
              </a:solidFill>
            </a:endParaRPr>
          </a:p>
        </p:txBody>
      </p:sp>
    </p:spTree>
    <p:extLst>
      <p:ext uri="{BB962C8B-B14F-4D97-AF65-F5344CB8AC3E}">
        <p14:creationId xmlns:p14="http://schemas.microsoft.com/office/powerpoint/2010/main" val="168777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F4A50A-63F1-46C8-B022-757A88D18068}"/>
              </a:ext>
            </a:extLst>
          </p:cNvPr>
          <p:cNvPicPr>
            <a:picLocks noChangeAspect="1"/>
          </p:cNvPicPr>
          <p:nvPr/>
        </p:nvPicPr>
        <p:blipFill>
          <a:blip r:embed="rId2"/>
          <a:stretch>
            <a:fillRect/>
          </a:stretch>
        </p:blipFill>
        <p:spPr>
          <a:xfrm>
            <a:off x="2672267" y="2457450"/>
            <a:ext cx="9389103" cy="2707829"/>
          </a:xfrm>
          <a:prstGeom prst="rect">
            <a:avLst/>
          </a:prstGeom>
        </p:spPr>
      </p:pic>
      <p:sp>
        <p:nvSpPr>
          <p:cNvPr id="2" name="Title 1"/>
          <p:cNvSpPr>
            <a:spLocks noGrp="1"/>
          </p:cNvSpPr>
          <p:nvPr>
            <p:ph type="title"/>
          </p:nvPr>
        </p:nvSpPr>
        <p:spPr>
          <a:xfrm>
            <a:off x="838199" y="365125"/>
            <a:ext cx="8610737" cy="1325563"/>
          </a:xfrm>
        </p:spPr>
        <p:txBody>
          <a:bodyPr>
            <a:normAutofit fontScale="90000"/>
          </a:bodyPr>
          <a:lstStyle/>
          <a:p>
            <a:r>
              <a:rPr lang="en-US"/>
              <a:t>Instruction: </a:t>
            </a:r>
            <a:r>
              <a:rPr lang="en-GB">
                <a:solidFill>
                  <a:prstClr val="black"/>
                </a:solidFill>
              </a:rPr>
              <a:t>Tale1.Scene5 – TJBot wakes up when Doggy start barking and calms it down</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50</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4"/>
          <a:srcRect l="-5591" t="47888" r="-2590" b="-6415"/>
          <a:stretch/>
        </p:blipFill>
        <p:spPr>
          <a:xfrm>
            <a:off x="9298546" y="1"/>
            <a:ext cx="2910063" cy="1612170"/>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a:t>
            </a:r>
            <a:r>
              <a:rPr lang="en-US" i="1" err="1"/>
              <a:t>TJBot</a:t>
            </a:r>
            <a:r>
              <a:rPr lang="en-US" i="1"/>
              <a:t> wakes up and calm Doggy - T01S05e</a:t>
            </a:r>
          </a:p>
        </p:txBody>
      </p:sp>
      <p:sp>
        <p:nvSpPr>
          <p:cNvPr id="19" name="Rectangle 18">
            <a:extLst>
              <a:ext uri="{FF2B5EF4-FFF2-40B4-BE49-F238E27FC236}">
                <a16:creationId xmlns:a16="http://schemas.microsoft.com/office/drawing/2014/main" id="{E356BEDB-CA47-403E-A748-BEA5BC629463}"/>
              </a:ext>
            </a:extLst>
          </p:cNvPr>
          <p:cNvSpPr/>
          <p:nvPr/>
        </p:nvSpPr>
        <p:spPr>
          <a:xfrm>
            <a:off x="478971" y="1690687"/>
            <a:ext cx="8969965" cy="995144"/>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continue (part 3): Let's TJBot take on the stage!</a:t>
            </a:r>
          </a:p>
          <a:p>
            <a:pPr marL="228600" lvl="0" indent="-228600">
              <a:spcBef>
                <a:spcPts val="1000"/>
              </a:spcBef>
              <a:buClr>
                <a:srgbClr val="0064FF"/>
              </a:buClr>
              <a:buFont typeface="Arial"/>
              <a:buChar char="•"/>
            </a:pPr>
            <a:r>
              <a:rPr lang="en-GB" sz="1400">
                <a:solidFill>
                  <a:prstClr val="black"/>
                </a:solidFill>
                <a:latin typeface="IBM Plex Sans Light" charset="0"/>
              </a:rPr>
              <a:t>drag twice </a:t>
            </a:r>
            <a:r>
              <a:rPr lang="en-GB" sz="1400" err="1">
                <a:solidFill>
                  <a:prstClr val="black"/>
                </a:solidFill>
                <a:latin typeface="IBM Plex Sans Light" charset="0"/>
              </a:rPr>
              <a:t>TJBot's</a:t>
            </a:r>
            <a:r>
              <a:rPr lang="en-GB" sz="1400">
                <a:solidFill>
                  <a:prstClr val="black"/>
                </a:solidFill>
                <a:latin typeface="IBM Plex Sans Light" charset="0"/>
              </a:rPr>
              <a:t> SHINE node to Working area. Connect and configure them as shown in following picture. </a:t>
            </a:r>
          </a:p>
          <a:p>
            <a:pPr marL="228600" lvl="0" indent="-228600">
              <a:spcBef>
                <a:spcPts val="1000"/>
              </a:spcBef>
              <a:buClr>
                <a:srgbClr val="0064FF"/>
              </a:buClr>
              <a:buFont typeface="Arial"/>
              <a:buChar char="•"/>
            </a:pPr>
            <a:r>
              <a:rPr lang="en-GB" sz="1400">
                <a:solidFill>
                  <a:prstClr val="black"/>
                </a:solidFill>
                <a:latin typeface="IBM Plex Sans Light" charset="0"/>
              </a:rPr>
              <a:t>press DEPLOY button.</a:t>
            </a:r>
          </a:p>
        </p:txBody>
      </p:sp>
      <p:sp>
        <p:nvSpPr>
          <p:cNvPr id="11" name="Rectangle 10">
            <a:extLst>
              <a:ext uri="{FF2B5EF4-FFF2-40B4-BE49-F238E27FC236}">
                <a16:creationId xmlns:a16="http://schemas.microsoft.com/office/drawing/2014/main" id="{66FE3911-8943-4FF4-BB2E-D80F18497C7E}"/>
              </a:ext>
            </a:extLst>
          </p:cNvPr>
          <p:cNvSpPr/>
          <p:nvPr/>
        </p:nvSpPr>
        <p:spPr>
          <a:xfrm>
            <a:off x="446313" y="4747182"/>
            <a:ext cx="11081658" cy="1338828"/>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What happens moving object in front of Doggy? </a:t>
            </a:r>
          </a:p>
          <a:p>
            <a:pPr>
              <a:spcBef>
                <a:spcPts val="1000"/>
              </a:spcBef>
              <a:buClr>
                <a:srgbClr val="0064FF"/>
              </a:buClr>
            </a:pPr>
            <a:r>
              <a:rPr lang="en-GB" sz="1400" b="1" i="1">
                <a:solidFill>
                  <a:prstClr val="black"/>
                </a:solidFill>
                <a:latin typeface="IBM Plex Sans Light" charset="0"/>
              </a:rPr>
              <a:t>What happens if an object goes away and then back while TJBot is talking?</a:t>
            </a:r>
          </a:p>
          <a:p>
            <a:pPr>
              <a:spcBef>
                <a:spcPts val="1000"/>
              </a:spcBef>
              <a:buClr>
                <a:srgbClr val="0064FF"/>
              </a:buClr>
            </a:pPr>
            <a:r>
              <a:rPr lang="en-GB" sz="1400">
                <a:solidFill>
                  <a:prstClr val="black"/>
                </a:solidFill>
                <a:latin typeface="IBM Plex Sans Light" charset="0"/>
              </a:rPr>
              <a:t>Probably you (or your students) noticed that Doggy and TJBot try to identify multiple objects mixing barking and speaking. </a:t>
            </a:r>
            <a:r>
              <a:rPr lang="en-GB" sz="1400" b="1">
                <a:solidFill>
                  <a:prstClr val="black"/>
                </a:solidFill>
                <a:latin typeface="IBM Plex Sans Light" charset="0"/>
              </a:rPr>
              <a:t>This is bad</a:t>
            </a:r>
            <a:r>
              <a:rPr lang="en-GB" sz="1400">
                <a:solidFill>
                  <a:prstClr val="black"/>
                </a:solidFill>
                <a:latin typeface="IBM Plex Sans Light" charset="0"/>
              </a:rPr>
              <a:t>.</a:t>
            </a:r>
          </a:p>
          <a:p>
            <a:pPr>
              <a:spcBef>
                <a:spcPts val="1000"/>
              </a:spcBef>
              <a:buClr>
                <a:srgbClr val="0064FF"/>
              </a:buClr>
            </a:pPr>
            <a:r>
              <a:rPr lang="en-GB" sz="1400" i="1">
                <a:solidFill>
                  <a:prstClr val="black"/>
                </a:solidFill>
                <a:latin typeface="IBM Plex Sans Light" charset="0"/>
              </a:rPr>
              <a:t>(</a:t>
            </a:r>
            <a:r>
              <a:rPr lang="en-GB" sz="1400" i="1" err="1">
                <a:solidFill>
                  <a:prstClr val="black"/>
                </a:solidFill>
                <a:latin typeface="IBM Plex Sans Light" charset="0"/>
              </a:rPr>
              <a:t>IBMers</a:t>
            </a:r>
            <a:r>
              <a:rPr lang="en-GB" sz="1400" i="1">
                <a:solidFill>
                  <a:prstClr val="black"/>
                </a:solidFill>
                <a:latin typeface="IBM Plex Sans Light" charset="0"/>
              </a:rPr>
              <a:t>/Teachers </a:t>
            </a:r>
            <a:r>
              <a:rPr lang="en-GB" sz="1400" b="1" i="1">
                <a:solidFill>
                  <a:prstClr val="black"/>
                </a:solidFill>
                <a:latin typeface="IBM Plex Sans Light" charset="0"/>
              </a:rPr>
              <a:t>hint</a:t>
            </a:r>
            <a:r>
              <a:rPr lang="en-GB" sz="1400" i="1">
                <a:solidFill>
                  <a:prstClr val="black"/>
                </a:solidFill>
                <a:latin typeface="IBM Plex Sans Light" charset="0"/>
              </a:rPr>
              <a:t>: this is the same solution used in </a:t>
            </a:r>
            <a:r>
              <a:rPr lang="en-GB" sz="1400" i="1">
                <a:solidFill>
                  <a:prstClr val="black"/>
                </a:solidFill>
                <a:latin typeface="IBM Plex Sans Light" charset="0"/>
                <a:hlinkClick r:id="rId5" action="ppaction://hlinksldjump"/>
              </a:rPr>
              <a:t>Tale2.Scene2</a:t>
            </a:r>
            <a:r>
              <a:rPr lang="en-GB" sz="1400" i="1">
                <a:solidFill>
                  <a:prstClr val="black"/>
                </a:solidFill>
                <a:latin typeface="IBM Plex Sans Light" charset="0"/>
              </a:rPr>
              <a:t> - look at it to get the details)</a:t>
            </a:r>
          </a:p>
        </p:txBody>
      </p:sp>
    </p:spTree>
    <p:extLst>
      <p:ext uri="{BB962C8B-B14F-4D97-AF65-F5344CB8AC3E}">
        <p14:creationId xmlns:p14="http://schemas.microsoft.com/office/powerpoint/2010/main" val="3775735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CBCD80-91E4-48B5-9EA1-213640449E06}"/>
              </a:ext>
            </a:extLst>
          </p:cNvPr>
          <p:cNvPicPr>
            <a:picLocks noChangeAspect="1"/>
          </p:cNvPicPr>
          <p:nvPr/>
        </p:nvPicPr>
        <p:blipFill>
          <a:blip r:embed="rId2"/>
          <a:stretch>
            <a:fillRect/>
          </a:stretch>
        </p:blipFill>
        <p:spPr>
          <a:xfrm>
            <a:off x="2253208" y="1484581"/>
            <a:ext cx="9906000" cy="5133975"/>
          </a:xfrm>
          <a:prstGeom prst="rect">
            <a:avLst/>
          </a:prstGeom>
        </p:spPr>
      </p:pic>
      <p:sp>
        <p:nvSpPr>
          <p:cNvPr id="2" name="Title 1"/>
          <p:cNvSpPr>
            <a:spLocks noGrp="1"/>
          </p:cNvSpPr>
          <p:nvPr>
            <p:ph type="title"/>
          </p:nvPr>
        </p:nvSpPr>
        <p:spPr>
          <a:xfrm>
            <a:off x="838199" y="365125"/>
            <a:ext cx="8610737" cy="1325563"/>
          </a:xfrm>
        </p:spPr>
        <p:txBody>
          <a:bodyPr>
            <a:normAutofit fontScale="90000"/>
          </a:bodyPr>
          <a:lstStyle/>
          <a:p>
            <a:r>
              <a:rPr lang="en-US"/>
              <a:t>Instruction: </a:t>
            </a:r>
            <a:r>
              <a:rPr lang="en-GB">
                <a:solidFill>
                  <a:prstClr val="black"/>
                </a:solidFill>
              </a:rPr>
              <a:t>Tale1.Scene5 – TJBot wakes up when Doggy start barking and calms it down</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51</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4"/>
          <a:srcRect l="-5591" t="47888" r="-2590" b="-6415"/>
          <a:stretch/>
        </p:blipFill>
        <p:spPr>
          <a:xfrm>
            <a:off x="9298546" y="1"/>
            <a:ext cx="2910063" cy="1612170"/>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a:t>
            </a:r>
            <a:r>
              <a:rPr lang="en-US" i="1" err="1"/>
              <a:t>TJBot</a:t>
            </a:r>
            <a:r>
              <a:rPr lang="en-US" i="1"/>
              <a:t> wakes up and calm Doggy - T01S05f</a:t>
            </a:r>
          </a:p>
        </p:txBody>
      </p:sp>
      <p:sp>
        <p:nvSpPr>
          <p:cNvPr id="19" name="Rectangle 18">
            <a:extLst>
              <a:ext uri="{FF2B5EF4-FFF2-40B4-BE49-F238E27FC236}">
                <a16:creationId xmlns:a16="http://schemas.microsoft.com/office/drawing/2014/main" id="{E356BEDB-CA47-403E-A748-BEA5BC629463}"/>
              </a:ext>
            </a:extLst>
          </p:cNvPr>
          <p:cNvSpPr/>
          <p:nvPr/>
        </p:nvSpPr>
        <p:spPr>
          <a:xfrm>
            <a:off x="326503" y="3518499"/>
            <a:ext cx="3287553" cy="1082348"/>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continue (part 3): </a:t>
            </a:r>
            <a:r>
              <a:rPr lang="en-GB" sz="1400">
                <a:solidFill>
                  <a:prstClr val="black"/>
                </a:solidFill>
                <a:latin typeface="IBM Plex Sans Light" charset="0"/>
              </a:rPr>
              <a:t>change flow as in following picture and retry (changed nodes are highlighted).</a:t>
            </a:r>
          </a:p>
          <a:p>
            <a:pPr lvl="0">
              <a:spcBef>
                <a:spcPts val="1000"/>
              </a:spcBef>
              <a:buClr>
                <a:srgbClr val="0064FF"/>
              </a:buClr>
            </a:pPr>
            <a:r>
              <a:rPr lang="en-GB" sz="1400">
                <a:solidFill>
                  <a:prstClr val="black"/>
                </a:solidFill>
                <a:latin typeface="IBM Plex Sans Light" charset="0"/>
              </a:rPr>
              <a:t> </a:t>
            </a:r>
            <a:r>
              <a:rPr lang="en-GB" sz="1400" b="1">
                <a:solidFill>
                  <a:prstClr val="black"/>
                </a:solidFill>
                <a:latin typeface="IBM Plex Sans Light" charset="0"/>
              </a:rPr>
              <a:t>TJBot and Doggy are more realistic?</a:t>
            </a:r>
          </a:p>
        </p:txBody>
      </p:sp>
    </p:spTree>
    <p:extLst>
      <p:ext uri="{BB962C8B-B14F-4D97-AF65-F5344CB8AC3E}">
        <p14:creationId xmlns:p14="http://schemas.microsoft.com/office/powerpoint/2010/main" val="4041235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E7540-46BA-416E-8290-F90F53F3072D}"/>
              </a:ext>
            </a:extLst>
          </p:cNvPr>
          <p:cNvPicPr>
            <a:picLocks noChangeAspect="1"/>
          </p:cNvPicPr>
          <p:nvPr/>
        </p:nvPicPr>
        <p:blipFill>
          <a:blip r:embed="rId2"/>
          <a:stretch>
            <a:fillRect/>
          </a:stretch>
        </p:blipFill>
        <p:spPr>
          <a:xfrm>
            <a:off x="3929743" y="1529837"/>
            <a:ext cx="8235927" cy="5311976"/>
          </a:xfrm>
          <a:prstGeom prst="rect">
            <a:avLst/>
          </a:prstGeom>
        </p:spPr>
      </p:pic>
      <p:sp>
        <p:nvSpPr>
          <p:cNvPr id="2" name="Title 1"/>
          <p:cNvSpPr>
            <a:spLocks noGrp="1"/>
          </p:cNvSpPr>
          <p:nvPr>
            <p:ph type="title"/>
          </p:nvPr>
        </p:nvSpPr>
        <p:spPr>
          <a:xfrm>
            <a:off x="838199" y="365125"/>
            <a:ext cx="8610737" cy="1325563"/>
          </a:xfrm>
        </p:spPr>
        <p:txBody>
          <a:bodyPr>
            <a:normAutofit fontScale="90000"/>
          </a:bodyPr>
          <a:lstStyle/>
          <a:p>
            <a:r>
              <a:rPr lang="en-US"/>
              <a:t>Instruction: </a:t>
            </a:r>
            <a:r>
              <a:rPr lang="en-GB">
                <a:solidFill>
                  <a:prstClr val="black"/>
                </a:solidFill>
              </a:rPr>
              <a:t>Tale1.Scene5 – TJBot wakes up when Doggy start barking and calms it down</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52</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pic>
        <p:nvPicPr>
          <p:cNvPr id="6" name="Picture 5">
            <a:extLst>
              <a:ext uri="{FF2B5EF4-FFF2-40B4-BE49-F238E27FC236}">
                <a16:creationId xmlns:a16="http://schemas.microsoft.com/office/drawing/2014/main" id="{D6A9E4AA-EA96-4300-977A-E801A3C86609}"/>
              </a:ext>
            </a:extLst>
          </p:cNvPr>
          <p:cNvPicPr>
            <a:picLocks noChangeAspect="1"/>
          </p:cNvPicPr>
          <p:nvPr/>
        </p:nvPicPr>
        <p:blipFill rotWithShape="1">
          <a:blip r:embed="rId4"/>
          <a:srcRect l="-5591" t="47888" r="-2590" b="-6415"/>
          <a:stretch/>
        </p:blipFill>
        <p:spPr>
          <a:xfrm>
            <a:off x="9298546" y="1"/>
            <a:ext cx="2910063" cy="1612170"/>
          </a:xfrm>
          <a:prstGeom prst="rect">
            <a:avLst/>
          </a:prstGeom>
        </p:spPr>
      </p:pic>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a:t>
            </a:r>
            <a:r>
              <a:rPr lang="en-US" i="1" err="1"/>
              <a:t>TJBot</a:t>
            </a:r>
            <a:r>
              <a:rPr lang="en-US" i="1"/>
              <a:t> wakes up and calm Doggy - T01S05g</a:t>
            </a:r>
          </a:p>
        </p:txBody>
      </p:sp>
      <p:sp>
        <p:nvSpPr>
          <p:cNvPr id="11" name="Rectangle 10">
            <a:extLst>
              <a:ext uri="{FF2B5EF4-FFF2-40B4-BE49-F238E27FC236}">
                <a16:creationId xmlns:a16="http://schemas.microsoft.com/office/drawing/2014/main" id="{66FE3911-8943-4FF4-BB2E-D80F18497C7E}"/>
              </a:ext>
            </a:extLst>
          </p:cNvPr>
          <p:cNvSpPr/>
          <p:nvPr/>
        </p:nvSpPr>
        <p:spPr>
          <a:xfrm>
            <a:off x="478971" y="1688589"/>
            <a:ext cx="3450772" cy="1513235"/>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(part 4): Doggy is calmed and happy When Doggy is calm, it shakes its tail and go down on its belly.</a:t>
            </a:r>
          </a:p>
          <a:p>
            <a:pPr marL="228600" lvl="0" indent="-228600">
              <a:spcBef>
                <a:spcPts val="1000"/>
              </a:spcBef>
              <a:buClr>
                <a:srgbClr val="0064FF"/>
              </a:buClr>
              <a:buFont typeface="Arial"/>
              <a:buChar char="•"/>
            </a:pPr>
            <a:r>
              <a:rPr lang="en-GB" sz="1400">
                <a:solidFill>
                  <a:prstClr val="black"/>
                </a:solidFill>
                <a:latin typeface="IBM Plex Sans Light" charset="0"/>
              </a:rPr>
              <a:t>modify flow as shown in the following figure (</a:t>
            </a:r>
            <a:r>
              <a:rPr lang="en-GB" sz="1400" b="1">
                <a:solidFill>
                  <a:prstClr val="black"/>
                </a:solidFill>
                <a:latin typeface="IBM Plex Sans Light" charset="0"/>
              </a:rPr>
              <a:t>hint</a:t>
            </a:r>
            <a:r>
              <a:rPr lang="en-GB" sz="1400">
                <a:solidFill>
                  <a:prstClr val="black"/>
                </a:solidFill>
                <a:latin typeface="IBM Plex Sans Light" charset="0"/>
              </a:rPr>
              <a:t>: copy nodes from previous flow)</a:t>
            </a:r>
          </a:p>
        </p:txBody>
      </p:sp>
      <p:sp>
        <p:nvSpPr>
          <p:cNvPr id="5" name="Rectangle 4">
            <a:extLst>
              <a:ext uri="{FF2B5EF4-FFF2-40B4-BE49-F238E27FC236}">
                <a16:creationId xmlns:a16="http://schemas.microsoft.com/office/drawing/2014/main" id="{EC74D855-861B-4CB1-976F-99A0838307F6}"/>
              </a:ext>
            </a:extLst>
          </p:cNvPr>
          <p:cNvSpPr/>
          <p:nvPr/>
        </p:nvSpPr>
        <p:spPr>
          <a:xfrm>
            <a:off x="1022797" y="3526513"/>
            <a:ext cx="2677886" cy="1641475"/>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What happen when an obstacle reaches Doggy?</a:t>
            </a:r>
          </a:p>
          <a:p>
            <a:pPr>
              <a:spcBef>
                <a:spcPts val="1000"/>
              </a:spcBef>
              <a:buClr>
                <a:srgbClr val="0064FF"/>
              </a:buClr>
            </a:pPr>
            <a:r>
              <a:rPr lang="en-GB" sz="1400" b="1" i="1">
                <a:solidFill>
                  <a:prstClr val="black"/>
                </a:solidFill>
                <a:latin typeface="IBM Plex Sans Light" charset="0"/>
              </a:rPr>
              <a:t>What happen if the object stays away from Doggy?</a:t>
            </a:r>
          </a:p>
          <a:p>
            <a:pPr>
              <a:spcBef>
                <a:spcPts val="1000"/>
              </a:spcBef>
              <a:buClr>
                <a:srgbClr val="0064FF"/>
              </a:buClr>
            </a:pPr>
            <a:r>
              <a:rPr lang="en-GB" sz="1400" b="1" i="1">
                <a:solidFill>
                  <a:prstClr val="black"/>
                </a:solidFill>
                <a:latin typeface="IBM Plex Sans Light" charset="0"/>
              </a:rPr>
              <a:t>What happen if the object stays in front of Doggy’s eyes?</a:t>
            </a:r>
          </a:p>
        </p:txBody>
      </p:sp>
    </p:spTree>
    <p:extLst>
      <p:ext uri="{BB962C8B-B14F-4D97-AF65-F5344CB8AC3E}">
        <p14:creationId xmlns:p14="http://schemas.microsoft.com/office/powerpoint/2010/main" val="1757428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Instruction: </a:t>
            </a:r>
            <a:r>
              <a:rPr lang="en-US">
                <a:solidFill>
                  <a:prstClr val="black"/>
                </a:solidFill>
              </a:rPr>
              <a:t>Tale 2 – Doggy loves his treats.  He needs to eat healthier and start doing exercises</a:t>
            </a:r>
            <a:endParaRPr lang="en-US"/>
          </a:p>
        </p:txBody>
      </p:sp>
      <p:sp>
        <p:nvSpPr>
          <p:cNvPr id="3" name="Content Placeholder 2"/>
          <p:cNvSpPr>
            <a:spLocks noGrp="1"/>
          </p:cNvSpPr>
          <p:nvPr>
            <p:ph idx="1"/>
          </p:nvPr>
        </p:nvSpPr>
        <p:spPr>
          <a:xfrm>
            <a:off x="558266" y="4042611"/>
            <a:ext cx="10098340" cy="2259764"/>
          </a:xfrm>
        </p:spPr>
        <p:txBody>
          <a:bodyPr>
            <a:normAutofit fontScale="85000" lnSpcReduction="10000"/>
          </a:bodyPr>
          <a:lstStyle/>
          <a:p>
            <a:pPr marL="0" indent="0">
              <a:buNone/>
            </a:pPr>
            <a:r>
              <a:rPr lang="en-GB" sz="1800">
                <a:solidFill>
                  <a:prstClr val="black"/>
                </a:solidFill>
              </a:rPr>
              <a:t>Doggy is a sweet tooth. It loves treats, cakes and ice cream. Also likes hamburgers, chips, pizza and pasta! </a:t>
            </a:r>
          </a:p>
          <a:p>
            <a:pPr marL="0" indent="0">
              <a:buNone/>
            </a:pPr>
            <a:r>
              <a:rPr lang="en-GB" sz="1800">
                <a:solidFill>
                  <a:prstClr val="black"/>
                </a:solidFill>
              </a:rPr>
              <a:t>It’s getting fat, so it needs to eat healthier and start doing exercises! But it doesn’t like gymnastic!!!</a:t>
            </a:r>
          </a:p>
          <a:p>
            <a:pPr marL="0" indent="0">
              <a:buNone/>
            </a:pPr>
            <a:r>
              <a:rPr lang="en-GB" sz="1800" u="sng">
                <a:solidFill>
                  <a:prstClr val="black"/>
                </a:solidFill>
              </a:rPr>
              <a:t>Scene Index:</a:t>
            </a:r>
          </a:p>
          <a:p>
            <a:r>
              <a:rPr lang="en-GB" sz="1800">
                <a:solidFill>
                  <a:prstClr val="black"/>
                </a:solidFill>
              </a:rPr>
              <a:t>Tale2.Scene1 - Stand Up, Doggy - Doggy stands up on its front legs when anything is less that 30cm away</a:t>
            </a:r>
          </a:p>
          <a:p>
            <a:r>
              <a:rPr lang="en-GB" sz="1800">
                <a:solidFill>
                  <a:prstClr val="black"/>
                </a:solidFill>
              </a:rPr>
              <a:t>Tale2.Scene2 – Doggy, trying to do push-ups - Doggy does push-ups when anything is less that 30cm away</a:t>
            </a:r>
          </a:p>
          <a:p>
            <a:r>
              <a:rPr lang="en-GB" sz="1800">
                <a:solidFill>
                  <a:prstClr val="black"/>
                </a:solidFill>
              </a:rPr>
              <a:t>Tale2.Scene3 – </a:t>
            </a:r>
            <a:r>
              <a:rPr lang="en-GB" sz="1800" err="1">
                <a:solidFill>
                  <a:prstClr val="black"/>
                </a:solidFill>
              </a:rPr>
              <a:t>TJBot</a:t>
            </a:r>
            <a:r>
              <a:rPr lang="en-GB" sz="1800">
                <a:solidFill>
                  <a:prstClr val="black"/>
                </a:solidFill>
              </a:rPr>
              <a:t> helps Doggy doing its exercises - When anything is less that 30cm away, </a:t>
            </a:r>
            <a:r>
              <a:rPr lang="en-GB" sz="1800" err="1">
                <a:solidFill>
                  <a:prstClr val="black"/>
                </a:solidFill>
              </a:rPr>
              <a:t>TJBot</a:t>
            </a:r>
            <a:r>
              <a:rPr lang="en-GB" sz="1800">
                <a:solidFill>
                  <a:prstClr val="black"/>
                </a:solidFill>
              </a:rPr>
              <a:t> starts counting push-ups for Doggy</a:t>
            </a:r>
          </a:p>
        </p:txBody>
      </p:sp>
      <p:sp>
        <p:nvSpPr>
          <p:cNvPr id="4" name="Slide Number Placeholder 3"/>
          <p:cNvSpPr>
            <a:spLocks noGrp="1"/>
          </p:cNvSpPr>
          <p:nvPr>
            <p:ph type="sldNum" sz="quarter" idx="4"/>
          </p:nvPr>
        </p:nvSpPr>
        <p:spPr/>
        <p:txBody>
          <a:bodyPr/>
          <a:lstStyle/>
          <a:p>
            <a:fld id="{DCC1C4A4-046B-3E4F-A1E5-DD3794234026}" type="slidenum">
              <a:rPr lang="en-US" smtClean="0"/>
              <a:pPr/>
              <a:t>53</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5" name="Picture 4">
            <a:extLst>
              <a:ext uri="{FF2B5EF4-FFF2-40B4-BE49-F238E27FC236}">
                <a16:creationId xmlns:a16="http://schemas.microsoft.com/office/drawing/2014/main" id="{5D98A72E-F793-46CB-BF03-03B5F85DE263}"/>
              </a:ext>
            </a:extLst>
          </p:cNvPr>
          <p:cNvPicPr>
            <a:picLocks noChangeAspect="1"/>
          </p:cNvPicPr>
          <p:nvPr/>
        </p:nvPicPr>
        <p:blipFill>
          <a:blip r:embed="rId3"/>
          <a:stretch>
            <a:fillRect/>
          </a:stretch>
        </p:blipFill>
        <p:spPr>
          <a:xfrm>
            <a:off x="838200" y="1831870"/>
            <a:ext cx="9926435" cy="1981477"/>
          </a:xfrm>
          <a:prstGeom prst="rect">
            <a:avLst/>
          </a:prstGeom>
        </p:spPr>
      </p:pic>
      <p:sp>
        <p:nvSpPr>
          <p:cNvPr id="6" name="Explosion: 8 Points 5">
            <a:extLst>
              <a:ext uri="{FF2B5EF4-FFF2-40B4-BE49-F238E27FC236}">
                <a16:creationId xmlns:a16="http://schemas.microsoft.com/office/drawing/2014/main" id="{22C31CFD-F5C8-4348-80E5-7CAE0962C00D}"/>
              </a:ext>
            </a:extLst>
          </p:cNvPr>
          <p:cNvSpPr/>
          <p:nvPr/>
        </p:nvSpPr>
        <p:spPr>
          <a:xfrm>
            <a:off x="9967649" y="4238701"/>
            <a:ext cx="2224351" cy="1742172"/>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3BC9"/>
                </a:solidFill>
              </a:rPr>
              <a:t>Challenges included</a:t>
            </a:r>
          </a:p>
        </p:txBody>
      </p:sp>
    </p:spTree>
    <p:extLst>
      <p:ext uri="{BB962C8B-B14F-4D97-AF65-F5344CB8AC3E}">
        <p14:creationId xmlns:p14="http://schemas.microsoft.com/office/powerpoint/2010/main" val="2049868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Autofit/>
          </a:bodyPr>
          <a:lstStyle/>
          <a:p>
            <a:r>
              <a:rPr lang="en-US" sz="2800"/>
              <a:t>Instruction: </a:t>
            </a:r>
            <a:r>
              <a:rPr lang="en-GB" sz="2800">
                <a:solidFill>
                  <a:prstClr val="black"/>
                </a:solidFill>
              </a:rPr>
              <a:t>Tale2.Scene1 –Doggy stands up on its front legs when anything is less that 30cm away</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54</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2765632" y="6449927"/>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 could be tricky but could be performed under adult’s guidance</a:t>
            </a:r>
            <a:endParaRPr lang="en-GB" sz="1400"/>
          </a:p>
          <a:p>
            <a:pPr marL="0" indent="0">
              <a:buFont typeface="Arial"/>
              <a:buNone/>
            </a:pPr>
            <a:endParaRPr lang="en-US" sz="1400"/>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stand-up - T02S01a</a:t>
            </a:r>
          </a:p>
        </p:txBody>
      </p:sp>
      <p:sp>
        <p:nvSpPr>
          <p:cNvPr id="18" name="Content Placeholder 6">
            <a:extLst>
              <a:ext uri="{FF2B5EF4-FFF2-40B4-BE49-F238E27FC236}">
                <a16:creationId xmlns:a16="http://schemas.microsoft.com/office/drawing/2014/main" id="{C773800F-200F-4B00-BBF9-0253CB135E9A}"/>
              </a:ext>
            </a:extLst>
          </p:cNvPr>
          <p:cNvSpPr>
            <a:spLocks noGrp="1"/>
          </p:cNvSpPr>
          <p:nvPr>
            <p:ph idx="1"/>
          </p:nvPr>
        </p:nvSpPr>
        <p:spPr>
          <a:xfrm>
            <a:off x="453640" y="1690687"/>
            <a:ext cx="2905577" cy="4740000"/>
          </a:xfrm>
          <a:solidFill>
            <a:schemeClr val="accent1">
              <a:lumMod val="20000"/>
              <a:lumOff val="80000"/>
            </a:schemeClr>
          </a:solidFill>
        </p:spPr>
        <p:txBody>
          <a:bodyPr>
            <a:noAutofit/>
          </a:bodyPr>
          <a:lstStyle/>
          <a:p>
            <a:r>
              <a:rPr lang="en-GB" sz="1400" b="1"/>
              <a:t>Requirement</a:t>
            </a:r>
            <a:r>
              <a:rPr lang="en-GB" sz="1400"/>
              <a:t>: TJBot, Doggy Premium – already setup and tested</a:t>
            </a:r>
          </a:p>
          <a:p>
            <a:r>
              <a:rPr lang="en-GB" sz="1400" b="1"/>
              <a:t>Skill</a:t>
            </a:r>
            <a:r>
              <a:rPr lang="en-GB" sz="1400"/>
              <a:t>: Node-Red (basic level)</a:t>
            </a:r>
          </a:p>
          <a:p>
            <a:r>
              <a:rPr lang="en-GB" sz="1400" b="1"/>
              <a:t>Age</a:t>
            </a:r>
            <a:r>
              <a:rPr lang="en-GB" sz="1400"/>
              <a:t>: 8+</a:t>
            </a:r>
          </a:p>
          <a:p>
            <a:r>
              <a:rPr lang="en-GB" sz="1400" b="1"/>
              <a:t>Knowledge acquired</a:t>
            </a:r>
            <a:r>
              <a:rPr lang="en-GB" sz="1400"/>
              <a:t>: Servo motor and Sonar sensor usage, test condition, set value to variable</a:t>
            </a:r>
          </a:p>
          <a:p>
            <a:r>
              <a:rPr lang="en-GB" sz="1400" b="1"/>
              <a:t>Preparation steps:</a:t>
            </a:r>
            <a:endParaRPr lang="en-GB" sz="1400"/>
          </a:p>
          <a:p>
            <a:pPr marL="446088" lvl="1"/>
            <a:r>
              <a:rPr lang="en-GB" sz="1200"/>
              <a:t>point your browser to Node-Red Dashboard - http://«TJBot_ip_address»:1880</a:t>
            </a:r>
          </a:p>
          <a:p>
            <a:pPr marL="446088" lvl="1"/>
            <a:r>
              <a:rPr lang="en-GB" sz="1200"/>
              <a:t>verify that TJBot is fully functional and node-red is working as expected (TJBot credentials, too).</a:t>
            </a:r>
          </a:p>
          <a:p>
            <a:pPr marL="446088" lvl="1"/>
            <a:r>
              <a:rPr lang="en-GB" sz="1200"/>
              <a:t>verify that Tale1.Scene4 is enabled and working on dedicated Flow (or recreate it)</a:t>
            </a:r>
          </a:p>
        </p:txBody>
      </p:sp>
      <p:sp>
        <p:nvSpPr>
          <p:cNvPr id="19" name="Rectangle 18">
            <a:extLst>
              <a:ext uri="{FF2B5EF4-FFF2-40B4-BE49-F238E27FC236}">
                <a16:creationId xmlns:a16="http://schemas.microsoft.com/office/drawing/2014/main" id="{E356BEDB-CA47-403E-A748-BEA5BC629463}"/>
              </a:ext>
            </a:extLst>
          </p:cNvPr>
          <p:cNvSpPr/>
          <p:nvPr/>
        </p:nvSpPr>
        <p:spPr>
          <a:xfrm>
            <a:off x="3359218" y="1690687"/>
            <a:ext cx="8702152" cy="651460"/>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point your browser to Node-Red Dashboard - </a:t>
            </a:r>
            <a:r>
              <a:rPr lang="en-GB" sz="1400">
                <a:solidFill>
                  <a:prstClr val="black"/>
                </a:solidFill>
                <a:latin typeface="IBM Plex Sans Light" charset="0"/>
                <a:hlinkClick r:id="rId3"/>
              </a:rPr>
              <a:t>http://«TJBot_ip_address»:1880</a:t>
            </a:r>
            <a:r>
              <a:rPr lang="en-GB" sz="1400">
                <a:solidFill>
                  <a:prstClr val="black"/>
                </a:solidFill>
                <a:latin typeface="IBM Plex Sans Light" charset="0"/>
              </a:rPr>
              <a:t> and create a new Flow</a:t>
            </a:r>
          </a:p>
          <a:p>
            <a:pPr marL="228600" lvl="0" indent="-228600">
              <a:spcBef>
                <a:spcPts val="1000"/>
              </a:spcBef>
              <a:buClr>
                <a:srgbClr val="0064FF"/>
              </a:buClr>
              <a:buFont typeface="Arial"/>
              <a:buChar char="•"/>
            </a:pPr>
            <a:r>
              <a:rPr lang="en-GB" sz="1400">
                <a:solidFill>
                  <a:prstClr val="black"/>
                </a:solidFill>
                <a:latin typeface="IBM Plex Sans Light" charset="0"/>
              </a:rPr>
              <a:t>double-click Flow label and rename it to “Tale1.Scene5”. Press “Done” to close.</a:t>
            </a:r>
          </a:p>
        </p:txBody>
      </p:sp>
      <p:pic>
        <p:nvPicPr>
          <p:cNvPr id="12" name="Picture 11">
            <a:extLst>
              <a:ext uri="{FF2B5EF4-FFF2-40B4-BE49-F238E27FC236}">
                <a16:creationId xmlns:a16="http://schemas.microsoft.com/office/drawing/2014/main" id="{AAB5CEA1-9DBD-46CA-9481-831BA628E313}"/>
              </a:ext>
            </a:extLst>
          </p:cNvPr>
          <p:cNvPicPr>
            <a:picLocks noChangeAspect="1"/>
          </p:cNvPicPr>
          <p:nvPr/>
        </p:nvPicPr>
        <p:blipFill rotWithShape="1">
          <a:blip r:embed="rId4"/>
          <a:srcRect r="68804"/>
          <a:stretch/>
        </p:blipFill>
        <p:spPr>
          <a:xfrm>
            <a:off x="10157976" y="0"/>
            <a:ext cx="2030931" cy="1299555"/>
          </a:xfrm>
          <a:prstGeom prst="rect">
            <a:avLst/>
          </a:prstGeom>
        </p:spPr>
      </p:pic>
      <p:pic>
        <p:nvPicPr>
          <p:cNvPr id="5" name="Picture 4">
            <a:extLst>
              <a:ext uri="{FF2B5EF4-FFF2-40B4-BE49-F238E27FC236}">
                <a16:creationId xmlns:a16="http://schemas.microsoft.com/office/drawing/2014/main" id="{5EAD162A-F9A4-46EA-95BD-3ED332441DF9}"/>
              </a:ext>
            </a:extLst>
          </p:cNvPr>
          <p:cNvPicPr>
            <a:picLocks noChangeAspect="1"/>
          </p:cNvPicPr>
          <p:nvPr/>
        </p:nvPicPr>
        <p:blipFill>
          <a:blip r:embed="rId5"/>
          <a:stretch>
            <a:fillRect/>
          </a:stretch>
        </p:blipFill>
        <p:spPr>
          <a:xfrm>
            <a:off x="6563169" y="2336319"/>
            <a:ext cx="2892917" cy="4081079"/>
          </a:xfrm>
          <a:prstGeom prst="rect">
            <a:avLst/>
          </a:prstGeom>
        </p:spPr>
      </p:pic>
      <p:pic>
        <p:nvPicPr>
          <p:cNvPr id="7" name="Picture 6">
            <a:extLst>
              <a:ext uri="{FF2B5EF4-FFF2-40B4-BE49-F238E27FC236}">
                <a16:creationId xmlns:a16="http://schemas.microsoft.com/office/drawing/2014/main" id="{D1691CDF-183C-472B-A91C-0EE626403DF6}"/>
              </a:ext>
            </a:extLst>
          </p:cNvPr>
          <p:cNvPicPr>
            <a:picLocks noChangeAspect="1"/>
          </p:cNvPicPr>
          <p:nvPr/>
        </p:nvPicPr>
        <p:blipFill>
          <a:blip r:embed="rId6"/>
          <a:stretch>
            <a:fillRect/>
          </a:stretch>
        </p:blipFill>
        <p:spPr>
          <a:xfrm>
            <a:off x="9270384" y="2323305"/>
            <a:ext cx="2921616" cy="4086819"/>
          </a:xfrm>
          <a:prstGeom prst="rect">
            <a:avLst/>
          </a:prstGeom>
        </p:spPr>
      </p:pic>
      <p:sp>
        <p:nvSpPr>
          <p:cNvPr id="10" name="Rectangle 9">
            <a:extLst>
              <a:ext uri="{FF2B5EF4-FFF2-40B4-BE49-F238E27FC236}">
                <a16:creationId xmlns:a16="http://schemas.microsoft.com/office/drawing/2014/main" id="{D63B39C1-91D3-43B7-B57B-D7272CEF7096}"/>
              </a:ext>
            </a:extLst>
          </p:cNvPr>
          <p:cNvSpPr/>
          <p:nvPr/>
        </p:nvSpPr>
        <p:spPr>
          <a:xfrm>
            <a:off x="3360087" y="2347335"/>
            <a:ext cx="3117716" cy="3708708"/>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double-click “Tale1.Scene4” Flow label and set status to “Disabled”. Press “Done” to close.</a:t>
            </a:r>
          </a:p>
          <a:p>
            <a:pPr marL="228600" lvl="0" indent="-228600">
              <a:spcBef>
                <a:spcPts val="1000"/>
              </a:spcBef>
              <a:buClr>
                <a:srgbClr val="0064FF"/>
              </a:buClr>
              <a:buFont typeface="Arial"/>
              <a:buChar char="•"/>
            </a:pPr>
            <a:r>
              <a:rPr lang="en-GB" sz="1400">
                <a:solidFill>
                  <a:prstClr val="black"/>
                </a:solidFill>
                <a:latin typeface="IBM Plex Sans Light" charset="0"/>
              </a:rPr>
              <a:t>select “Doggy Eyes” and “Less than 30cm”nodes in “Tale1.Scene4” Flow. Press CTRL+C keys to copy them. Click on “Tale1.Scene5” Flow label. Press CTRL+V keys to paste them.</a:t>
            </a:r>
          </a:p>
          <a:p>
            <a:pPr marL="228600" lvl="0" indent="-228600">
              <a:spcBef>
                <a:spcPts val="1000"/>
              </a:spcBef>
              <a:buClr>
                <a:srgbClr val="0064FF"/>
              </a:buClr>
              <a:buFont typeface="Arial"/>
              <a:buChar char="•"/>
            </a:pPr>
            <a:r>
              <a:rPr lang="en-GB" sz="1400">
                <a:solidFill>
                  <a:prstClr val="black"/>
                </a:solidFill>
                <a:latin typeface="IBM Plex Sans Light" charset="0"/>
              </a:rPr>
              <a:t>drag twice PI-GPIOD node to working area (you'll get two nodes)</a:t>
            </a:r>
          </a:p>
          <a:p>
            <a:pPr marL="228600" lvl="0" indent="-228600">
              <a:spcBef>
                <a:spcPts val="1000"/>
              </a:spcBef>
              <a:buClr>
                <a:srgbClr val="0064FF"/>
              </a:buClr>
              <a:buFont typeface="Arial"/>
              <a:buChar char="•"/>
            </a:pPr>
            <a:r>
              <a:rPr lang="en-GB" sz="1400">
                <a:solidFill>
                  <a:prstClr val="black"/>
                </a:solidFill>
                <a:latin typeface="IBM Plex Sans Light" charset="0"/>
              </a:rPr>
              <a:t>double-click PI-GPIOD nodes and configure them as shown in following pictures.</a:t>
            </a:r>
          </a:p>
        </p:txBody>
      </p:sp>
    </p:spTree>
    <p:extLst>
      <p:ext uri="{BB962C8B-B14F-4D97-AF65-F5344CB8AC3E}">
        <p14:creationId xmlns:p14="http://schemas.microsoft.com/office/powerpoint/2010/main" val="4243345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Autofit/>
          </a:bodyPr>
          <a:lstStyle/>
          <a:p>
            <a:r>
              <a:rPr lang="en-US" sz="2800"/>
              <a:t>Instruction: </a:t>
            </a:r>
            <a:r>
              <a:rPr lang="en-GB" sz="2800">
                <a:solidFill>
                  <a:prstClr val="black"/>
                </a:solidFill>
              </a:rPr>
              <a:t>Tale2.Scene1 –Doggy stands up on its front legs when anything is less that 30cm away</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55</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4" action="ppaction://hlinksldjump"/>
              </a:rPr>
              <a:t>Agenda</a:t>
            </a:r>
            <a:endParaRPr lang="en-US"/>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stand-up - T02S01b</a:t>
            </a:r>
          </a:p>
        </p:txBody>
      </p:sp>
      <p:sp>
        <p:nvSpPr>
          <p:cNvPr id="19" name="Rectangle 18">
            <a:extLst>
              <a:ext uri="{FF2B5EF4-FFF2-40B4-BE49-F238E27FC236}">
                <a16:creationId xmlns:a16="http://schemas.microsoft.com/office/drawing/2014/main" id="{E356BEDB-CA47-403E-A748-BEA5BC629463}"/>
              </a:ext>
            </a:extLst>
          </p:cNvPr>
          <p:cNvSpPr/>
          <p:nvPr/>
        </p:nvSpPr>
        <p:spPr>
          <a:xfrm>
            <a:off x="452388" y="1703701"/>
            <a:ext cx="7482058" cy="523220"/>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four times CHANGE node to working area and configure them as shown in picture following the table provided</a:t>
            </a:r>
          </a:p>
        </p:txBody>
      </p:sp>
      <p:pic>
        <p:nvPicPr>
          <p:cNvPr id="12" name="Picture 11">
            <a:extLst>
              <a:ext uri="{FF2B5EF4-FFF2-40B4-BE49-F238E27FC236}">
                <a16:creationId xmlns:a16="http://schemas.microsoft.com/office/drawing/2014/main" id="{AAB5CEA1-9DBD-46CA-9481-831BA628E313}"/>
              </a:ext>
            </a:extLst>
          </p:cNvPr>
          <p:cNvPicPr>
            <a:picLocks noChangeAspect="1"/>
          </p:cNvPicPr>
          <p:nvPr/>
        </p:nvPicPr>
        <p:blipFill rotWithShape="1">
          <a:blip r:embed="rId5"/>
          <a:srcRect r="68804"/>
          <a:stretch/>
        </p:blipFill>
        <p:spPr>
          <a:xfrm>
            <a:off x="10157976" y="0"/>
            <a:ext cx="2030931" cy="1299555"/>
          </a:xfrm>
          <a:prstGeom prst="rect">
            <a:avLst/>
          </a:prstGeom>
        </p:spPr>
      </p:pic>
      <p:pic>
        <p:nvPicPr>
          <p:cNvPr id="11" name="Picture 10">
            <a:extLst>
              <a:ext uri="{FF2B5EF4-FFF2-40B4-BE49-F238E27FC236}">
                <a16:creationId xmlns:a16="http://schemas.microsoft.com/office/drawing/2014/main" id="{487A84C1-AB05-44C7-8DA7-49F1D89703A6}"/>
              </a:ext>
            </a:extLst>
          </p:cNvPr>
          <p:cNvPicPr>
            <a:picLocks noChangeAspect="1"/>
          </p:cNvPicPr>
          <p:nvPr/>
        </p:nvPicPr>
        <p:blipFill>
          <a:blip r:embed="rId6"/>
          <a:stretch>
            <a:fillRect/>
          </a:stretch>
        </p:blipFill>
        <p:spPr>
          <a:xfrm>
            <a:off x="8643486" y="1473342"/>
            <a:ext cx="3269381" cy="1919523"/>
          </a:xfrm>
          <a:prstGeom prst="rect">
            <a:avLst/>
          </a:prstGeom>
        </p:spPr>
      </p:pic>
      <p:graphicFrame>
        <p:nvGraphicFramePr>
          <p:cNvPr id="13" name="Table 12">
            <a:extLst>
              <a:ext uri="{FF2B5EF4-FFF2-40B4-BE49-F238E27FC236}">
                <a16:creationId xmlns:a16="http://schemas.microsoft.com/office/drawing/2014/main" id="{BFE01394-57CA-4B07-9F69-DB33F734BF0D}"/>
              </a:ext>
            </a:extLst>
          </p:cNvPr>
          <p:cNvGraphicFramePr>
            <a:graphicFrameLocks noGrp="1"/>
          </p:cNvGraphicFramePr>
          <p:nvPr>
            <p:extLst>
              <p:ext uri="{D42A27DB-BD31-4B8C-83A1-F6EECF244321}">
                <p14:modId xmlns:p14="http://schemas.microsoft.com/office/powerpoint/2010/main" val="2647195954"/>
              </p:ext>
            </p:extLst>
          </p:nvPr>
        </p:nvGraphicFramePr>
        <p:xfrm>
          <a:off x="3608692" y="2119494"/>
          <a:ext cx="4446069" cy="1295400"/>
        </p:xfrm>
        <a:graphic>
          <a:graphicData uri="http://schemas.openxmlformats.org/drawingml/2006/table">
            <a:tbl>
              <a:tblPr/>
              <a:tblGrid>
                <a:gridCol w="990600">
                  <a:extLst>
                    <a:ext uri="{9D8B030D-6E8A-4147-A177-3AD203B41FA5}">
                      <a16:colId xmlns:a16="http://schemas.microsoft.com/office/drawing/2014/main" val="661665888"/>
                    </a:ext>
                  </a:extLst>
                </a:gridCol>
                <a:gridCol w="2608446">
                  <a:extLst>
                    <a:ext uri="{9D8B030D-6E8A-4147-A177-3AD203B41FA5}">
                      <a16:colId xmlns:a16="http://schemas.microsoft.com/office/drawing/2014/main" val="2881134091"/>
                    </a:ext>
                  </a:extLst>
                </a:gridCol>
                <a:gridCol w="847023">
                  <a:extLst>
                    <a:ext uri="{9D8B030D-6E8A-4147-A177-3AD203B41FA5}">
                      <a16:colId xmlns:a16="http://schemas.microsoft.com/office/drawing/2014/main" val="2829424826"/>
                    </a:ext>
                  </a:extLst>
                </a:gridCol>
              </a:tblGrid>
              <a:tr h="0">
                <a:tc>
                  <a:txBody>
                    <a:bodyPr/>
                    <a:lstStyle/>
                    <a:p>
                      <a:pPr algn="ctr"/>
                      <a:r>
                        <a:rPr lang="en-US" sz="1100" b="1">
                          <a:latin typeface="IBM Plex Serif Light" panose="02060403050406000203" pitchFamily="18" charset="0"/>
                        </a:rPr>
                        <a:t>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a:latin typeface="IBM Plex Serif Light" panose="02060403050406000203" pitchFamily="18"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a:latin typeface="IBM Plex Serif Light" panose="02060403050406000203" pitchFamily="18"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978175"/>
                  </a:ext>
                </a:extLst>
              </a:tr>
              <a:tr h="0">
                <a:tc>
                  <a:txBody>
                    <a:bodyPr/>
                    <a:lstStyle/>
                    <a:p>
                      <a:pPr algn="ctr"/>
                      <a:r>
                        <a:rPr lang="en-US" sz="1100">
                          <a:latin typeface="IBM Plex Serif Light" panose="02060403050406000203" pitchFamily="18" charset="0"/>
                        </a:rPr>
                        <a:t>Change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a:latin typeface="IBM Plex Serif Light" panose="02060403050406000203" pitchFamily="18" charset="0"/>
                        </a:rPr>
                        <a:t>Set DOGGY LEFT ARM to DOWN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latin typeface="IBM Plex Serif Light" panose="02060403050406000203" pitchFamily="18"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8471155"/>
                  </a:ext>
                </a:extLst>
              </a:tr>
              <a:tr h="0">
                <a:tc>
                  <a:txBody>
                    <a:bodyPr/>
                    <a:lstStyle/>
                    <a:p>
                      <a:pPr algn="ctr"/>
                      <a:r>
                        <a:rPr lang="en-US" sz="1100">
                          <a:latin typeface="IBM Plex Serif Light" panose="02060403050406000203" pitchFamily="18" charset="0"/>
                        </a:rPr>
                        <a:t>Change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a:latin typeface="IBM Plex Serif Light" panose="02060403050406000203" pitchFamily="18" charset="0"/>
                        </a:rPr>
                        <a:t>Set DOGGY LEFT ARM to 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latin typeface="IBM Plex Serif Light" panose="02060403050406000203" pitchFamily="18"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509208"/>
                  </a:ext>
                </a:extLst>
              </a:tr>
              <a:tr h="0">
                <a:tc>
                  <a:txBody>
                    <a:bodyPr/>
                    <a:lstStyle/>
                    <a:p>
                      <a:pPr algn="ctr"/>
                      <a:r>
                        <a:rPr lang="en-US" sz="1100">
                          <a:latin typeface="IBM Plex Serif Light" panose="02060403050406000203" pitchFamily="18" charset="0"/>
                        </a:rPr>
                        <a:t>Change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a:latin typeface="IBM Plex Serif Light" panose="02060403050406000203" pitchFamily="18" charset="0"/>
                        </a:rPr>
                        <a:t>Set DOGGY RIGHT ARM to DOWN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latin typeface="IBM Plex Serif Light" panose="02060403050406000203" pitchFamily="18"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3286849"/>
                  </a:ext>
                </a:extLst>
              </a:tr>
              <a:tr h="0">
                <a:tc>
                  <a:txBody>
                    <a:bodyPr/>
                    <a:lstStyle/>
                    <a:p>
                      <a:pPr algn="ctr"/>
                      <a:r>
                        <a:rPr lang="en-US" sz="1100">
                          <a:latin typeface="IBM Plex Serif Light" panose="02060403050406000203" pitchFamily="18" charset="0"/>
                        </a:rPr>
                        <a:t>Change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a:latin typeface="IBM Plex Serif Light" panose="02060403050406000203" pitchFamily="18" charset="0"/>
                        </a:rPr>
                        <a:t>Set DOGGY RIGHT ARM to 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latin typeface="IBM Plex Serif Light" panose="02060403050406000203" pitchFamily="18"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4847967"/>
                  </a:ext>
                </a:extLst>
              </a:tr>
            </a:tbl>
          </a:graphicData>
        </a:graphic>
      </p:graphicFrame>
      <p:pic>
        <p:nvPicPr>
          <p:cNvPr id="15" name="Picture 14">
            <a:extLst>
              <a:ext uri="{FF2B5EF4-FFF2-40B4-BE49-F238E27FC236}">
                <a16:creationId xmlns:a16="http://schemas.microsoft.com/office/drawing/2014/main" id="{3ADD7556-E1EE-4278-8781-BB0AFE91921B}"/>
              </a:ext>
            </a:extLst>
          </p:cNvPr>
          <p:cNvPicPr>
            <a:picLocks noChangeAspect="1"/>
          </p:cNvPicPr>
          <p:nvPr/>
        </p:nvPicPr>
        <p:blipFill>
          <a:blip r:embed="rId7"/>
          <a:stretch>
            <a:fillRect/>
          </a:stretch>
        </p:blipFill>
        <p:spPr>
          <a:xfrm>
            <a:off x="390777" y="3800898"/>
            <a:ext cx="8684595" cy="1761581"/>
          </a:xfrm>
          <a:prstGeom prst="rect">
            <a:avLst/>
          </a:prstGeom>
        </p:spPr>
      </p:pic>
      <p:sp>
        <p:nvSpPr>
          <p:cNvPr id="16" name="Rectangle 15">
            <a:extLst>
              <a:ext uri="{FF2B5EF4-FFF2-40B4-BE49-F238E27FC236}">
                <a16:creationId xmlns:a16="http://schemas.microsoft.com/office/drawing/2014/main" id="{70CD427E-46B1-4C64-B6E1-7805A23EACF4}"/>
              </a:ext>
            </a:extLst>
          </p:cNvPr>
          <p:cNvSpPr/>
          <p:nvPr/>
        </p:nvSpPr>
        <p:spPr>
          <a:xfrm>
            <a:off x="467169" y="3548427"/>
            <a:ext cx="7707908" cy="307777"/>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connect and rearrange, if needed, as show in the following picture and press DEPLOY button</a:t>
            </a:r>
          </a:p>
        </p:txBody>
      </p:sp>
      <p:sp>
        <p:nvSpPr>
          <p:cNvPr id="17" name="Rectangle 16">
            <a:extLst>
              <a:ext uri="{FF2B5EF4-FFF2-40B4-BE49-F238E27FC236}">
                <a16:creationId xmlns:a16="http://schemas.microsoft.com/office/drawing/2014/main" id="{26996B8B-F913-45D2-B34B-87FA3D3BF175}"/>
              </a:ext>
            </a:extLst>
          </p:cNvPr>
          <p:cNvSpPr/>
          <p:nvPr/>
        </p:nvSpPr>
        <p:spPr>
          <a:xfrm>
            <a:off x="2857257" y="5661062"/>
            <a:ext cx="4572620" cy="307777"/>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Anyone scared by Doggy? Don't panic! It's a cute dog.</a:t>
            </a:r>
            <a:endParaRPr lang="en-US" sz="1400" b="1" i="1">
              <a:solidFill>
                <a:prstClr val="black"/>
              </a:solidFill>
              <a:latin typeface="IBM Plex Sans Light" charset="0"/>
            </a:endParaRPr>
          </a:p>
        </p:txBody>
      </p:sp>
      <p:pic>
        <p:nvPicPr>
          <p:cNvPr id="21" name="t02S01.Stand.Up.Doggy_reduced">
            <a:hlinkClick r:id="" action="ppaction://media"/>
            <a:extLst>
              <a:ext uri="{FF2B5EF4-FFF2-40B4-BE49-F238E27FC236}">
                <a16:creationId xmlns:a16="http://schemas.microsoft.com/office/drawing/2014/main" id="{323098D0-C1B8-4060-B28D-746F4BE4DA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35322" t="16821" r="5522" b="-1"/>
          <a:stretch/>
        </p:blipFill>
        <p:spPr>
          <a:xfrm>
            <a:off x="8963641" y="3702315"/>
            <a:ext cx="2990249" cy="2566992"/>
          </a:xfrm>
          <a:prstGeom prst="rect">
            <a:avLst/>
          </a:prstGeom>
        </p:spPr>
      </p:pic>
    </p:spTree>
    <p:extLst>
      <p:ext uri="{BB962C8B-B14F-4D97-AF65-F5344CB8AC3E}">
        <p14:creationId xmlns:p14="http://schemas.microsoft.com/office/powerpoint/2010/main" val="338587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9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Autofit/>
          </a:bodyPr>
          <a:lstStyle/>
          <a:p>
            <a:r>
              <a:rPr lang="en-US" sz="2800"/>
              <a:t>Instruction: </a:t>
            </a:r>
            <a:r>
              <a:rPr lang="en-GB" sz="2800">
                <a:solidFill>
                  <a:prstClr val="black"/>
                </a:solidFill>
              </a:rPr>
              <a:t>Tale2.Scene2 –Doggy does push-ups when anything is less that 30cm away</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56</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does push-ups - T02S02a</a:t>
            </a:r>
          </a:p>
        </p:txBody>
      </p:sp>
      <p:sp>
        <p:nvSpPr>
          <p:cNvPr id="18" name="Content Placeholder 6">
            <a:extLst>
              <a:ext uri="{FF2B5EF4-FFF2-40B4-BE49-F238E27FC236}">
                <a16:creationId xmlns:a16="http://schemas.microsoft.com/office/drawing/2014/main" id="{C773800F-200F-4B00-BBF9-0253CB135E9A}"/>
              </a:ext>
            </a:extLst>
          </p:cNvPr>
          <p:cNvSpPr>
            <a:spLocks noGrp="1"/>
          </p:cNvSpPr>
          <p:nvPr>
            <p:ph idx="1"/>
          </p:nvPr>
        </p:nvSpPr>
        <p:spPr>
          <a:xfrm>
            <a:off x="453640" y="1690687"/>
            <a:ext cx="3579345" cy="4740000"/>
          </a:xfrm>
          <a:solidFill>
            <a:schemeClr val="accent1">
              <a:lumMod val="20000"/>
              <a:lumOff val="80000"/>
            </a:schemeClr>
          </a:solidFill>
        </p:spPr>
        <p:txBody>
          <a:bodyPr>
            <a:noAutofit/>
          </a:bodyPr>
          <a:lstStyle/>
          <a:p>
            <a:r>
              <a:rPr lang="en-GB" sz="1400" b="1"/>
              <a:t>Requirement</a:t>
            </a:r>
            <a:r>
              <a:rPr lang="en-GB" sz="1400"/>
              <a:t>: TJBot, Doggy Premium – already setup and tested</a:t>
            </a:r>
          </a:p>
          <a:p>
            <a:r>
              <a:rPr lang="en-GB" sz="1400" b="1"/>
              <a:t>Skill</a:t>
            </a:r>
            <a:r>
              <a:rPr lang="en-GB" sz="1400"/>
              <a:t>: Node-Red (basic level)</a:t>
            </a:r>
          </a:p>
          <a:p>
            <a:r>
              <a:rPr lang="en-GB" sz="1400" b="1"/>
              <a:t>Age</a:t>
            </a:r>
            <a:r>
              <a:rPr lang="en-GB" sz="1400"/>
              <a:t>: 10+</a:t>
            </a:r>
          </a:p>
          <a:p>
            <a:r>
              <a:rPr lang="en-GB" sz="1400" b="1"/>
              <a:t>Knowledge acquired</a:t>
            </a:r>
            <a:r>
              <a:rPr lang="en-GB" sz="1400"/>
              <a:t>: Servo motor and Sonar sensor usage, test condition, set value to variable, Node-red </a:t>
            </a:r>
            <a:r>
              <a:rPr lang="en-GB" sz="1400" err="1"/>
              <a:t>subflow</a:t>
            </a:r>
            <a:r>
              <a:rPr lang="en-GB" sz="1400"/>
              <a:t>, Problem decomposition</a:t>
            </a:r>
          </a:p>
          <a:p>
            <a:r>
              <a:rPr lang="en-GB" sz="1400" b="1"/>
              <a:t>Preparation steps:</a:t>
            </a:r>
            <a:endParaRPr lang="en-GB" sz="1400"/>
          </a:p>
          <a:p>
            <a:pPr marL="446088" lvl="1"/>
            <a:r>
              <a:rPr lang="en-GB" sz="1200"/>
              <a:t>point your browser to Node-Red Dashboard - http://«TJBot_ip_address»:1880</a:t>
            </a:r>
          </a:p>
          <a:p>
            <a:pPr marL="446088" lvl="1"/>
            <a:r>
              <a:rPr lang="en-GB" sz="1200"/>
              <a:t>verify that TJBot is fully functional and node-red is working as expected (TJBot credentials, too).</a:t>
            </a:r>
          </a:p>
          <a:p>
            <a:pPr marL="446088" lvl="1"/>
            <a:r>
              <a:rPr lang="en-GB" sz="1200"/>
              <a:t>verify if LOOPTIMER is installed. If not, install node-red-</a:t>
            </a:r>
            <a:r>
              <a:rPr lang="en-GB" sz="1200" err="1"/>
              <a:t>contrib</a:t>
            </a:r>
            <a:r>
              <a:rPr lang="en-GB" sz="1200"/>
              <a:t>-</a:t>
            </a:r>
            <a:r>
              <a:rPr lang="en-GB" sz="1200" err="1"/>
              <a:t>looptimer</a:t>
            </a:r>
            <a:r>
              <a:rPr lang="en-GB" sz="1200"/>
              <a:t> via “Manage Palette”</a:t>
            </a:r>
          </a:p>
          <a:p>
            <a:pPr marL="446088" lvl="1"/>
            <a:r>
              <a:rPr lang="en-GB" sz="1200"/>
              <a:t>verify that Tale2.Scene1 is enabled and working on dedicated Flow</a:t>
            </a:r>
          </a:p>
        </p:txBody>
      </p:sp>
      <p:sp>
        <p:nvSpPr>
          <p:cNvPr id="19" name="Rectangle 18">
            <a:extLst>
              <a:ext uri="{FF2B5EF4-FFF2-40B4-BE49-F238E27FC236}">
                <a16:creationId xmlns:a16="http://schemas.microsoft.com/office/drawing/2014/main" id="{E356BEDB-CA47-403E-A748-BEA5BC629463}"/>
              </a:ext>
            </a:extLst>
          </p:cNvPr>
          <p:cNvSpPr/>
          <p:nvPr/>
        </p:nvSpPr>
        <p:spPr>
          <a:xfrm>
            <a:off x="4032984" y="1690687"/>
            <a:ext cx="8028385" cy="2113399"/>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(part 1 - just one push-up!):</a:t>
            </a:r>
          </a:p>
          <a:p>
            <a:pPr marL="228600" lvl="0" indent="-228600">
              <a:spcBef>
                <a:spcPts val="1000"/>
              </a:spcBef>
              <a:buClr>
                <a:srgbClr val="0064FF"/>
              </a:buClr>
              <a:buFont typeface="Arial"/>
              <a:buChar char="•"/>
            </a:pPr>
            <a:r>
              <a:rPr lang="en-GB" sz="1400">
                <a:solidFill>
                  <a:prstClr val="black"/>
                </a:solidFill>
                <a:latin typeface="IBM Plex Sans Light" charset="0"/>
              </a:rPr>
              <a:t>point your browser to Node-Red Dashboard - </a:t>
            </a:r>
            <a:r>
              <a:rPr lang="en-GB" sz="1400">
                <a:solidFill>
                  <a:prstClr val="black"/>
                </a:solidFill>
                <a:latin typeface="IBM Plex Sans Light" charset="0"/>
                <a:hlinkClick r:id="rId3"/>
              </a:rPr>
              <a:t>http://«TJBot_ip_address»:1880</a:t>
            </a:r>
            <a:r>
              <a:rPr lang="en-GB" sz="1400">
                <a:solidFill>
                  <a:prstClr val="black"/>
                </a:solidFill>
                <a:latin typeface="IBM Plex Sans Light" charset="0"/>
              </a:rPr>
              <a:t> and create a new Flow. Rename it to “</a:t>
            </a:r>
            <a:r>
              <a:rPr lang="en-GB" sz="1400" err="1">
                <a:solidFill>
                  <a:prstClr val="black"/>
                </a:solidFill>
                <a:latin typeface="IBM Plex Sans Light" charset="0"/>
              </a:rPr>
              <a:t>Subflow</a:t>
            </a:r>
            <a:r>
              <a:rPr lang="en-GB" sz="1400">
                <a:solidFill>
                  <a:prstClr val="black"/>
                </a:solidFill>
                <a:latin typeface="IBM Plex Sans Light" charset="0"/>
              </a:rPr>
              <a:t> working area”. Press “Done” to close.</a:t>
            </a:r>
          </a:p>
          <a:p>
            <a:pPr marL="228600" lvl="0" indent="-228600">
              <a:spcBef>
                <a:spcPts val="1000"/>
              </a:spcBef>
              <a:buClr>
                <a:srgbClr val="0064FF"/>
              </a:buClr>
              <a:buFont typeface="Arial"/>
              <a:buChar char="•"/>
            </a:pPr>
            <a:r>
              <a:rPr lang="en-GB" sz="1400">
                <a:solidFill>
                  <a:prstClr val="black"/>
                </a:solidFill>
                <a:latin typeface="IBM Plex Sans Light" charset="0"/>
              </a:rPr>
              <a:t>double-click “Tale2.Scene1” Flow label and set status to “Disabled”. Press “Done” to close.</a:t>
            </a:r>
          </a:p>
          <a:p>
            <a:pPr marL="228600" indent="-228600">
              <a:spcBef>
                <a:spcPts val="1000"/>
              </a:spcBef>
              <a:buClr>
                <a:srgbClr val="0064FF"/>
              </a:buClr>
              <a:buFont typeface="Arial"/>
              <a:buChar char="•"/>
            </a:pPr>
            <a:r>
              <a:rPr lang="en-GB" sz="1400">
                <a:solidFill>
                  <a:prstClr val="black"/>
                </a:solidFill>
                <a:latin typeface="IBM Plex Sans Light" charset="0"/>
              </a:rPr>
              <a:t>select all nodes in “Tale2.Scene1” Flow. Press CTRL+C keys to copy them. Click on “</a:t>
            </a:r>
            <a:r>
              <a:rPr lang="en-GB" sz="1400" err="1">
                <a:solidFill>
                  <a:prstClr val="black"/>
                </a:solidFill>
                <a:latin typeface="IBM Plex Sans Light" charset="0"/>
              </a:rPr>
              <a:t>Subflow</a:t>
            </a:r>
            <a:r>
              <a:rPr lang="en-GB" sz="1400">
                <a:solidFill>
                  <a:prstClr val="black"/>
                </a:solidFill>
                <a:latin typeface="IBM Plex Sans Light" charset="0"/>
              </a:rPr>
              <a:t> working area” Flow label. Press CTRL+V keys to paste them.</a:t>
            </a:r>
          </a:p>
          <a:p>
            <a:pPr lvl="0">
              <a:spcBef>
                <a:spcPts val="1000"/>
              </a:spcBef>
              <a:buClr>
                <a:srgbClr val="0064FF"/>
              </a:buClr>
            </a:pPr>
            <a:endParaRPr lang="en-GB" sz="1400">
              <a:solidFill>
                <a:prstClr val="black"/>
              </a:solidFill>
              <a:latin typeface="IBM Plex Sans Light" charset="0"/>
            </a:endParaRPr>
          </a:p>
        </p:txBody>
      </p:sp>
      <p:pic>
        <p:nvPicPr>
          <p:cNvPr id="12" name="Picture 11">
            <a:extLst>
              <a:ext uri="{FF2B5EF4-FFF2-40B4-BE49-F238E27FC236}">
                <a16:creationId xmlns:a16="http://schemas.microsoft.com/office/drawing/2014/main" id="{AAB5CEA1-9DBD-46CA-9481-831BA628E313}"/>
              </a:ext>
            </a:extLst>
          </p:cNvPr>
          <p:cNvPicPr>
            <a:picLocks noChangeAspect="1"/>
          </p:cNvPicPr>
          <p:nvPr/>
        </p:nvPicPr>
        <p:blipFill rotWithShape="1">
          <a:blip r:embed="rId4"/>
          <a:srcRect l="32771" r="33173"/>
          <a:stretch/>
        </p:blipFill>
        <p:spPr>
          <a:xfrm>
            <a:off x="9971774" y="0"/>
            <a:ext cx="2217134" cy="1299555"/>
          </a:xfrm>
          <a:prstGeom prst="rect">
            <a:avLst/>
          </a:prstGeom>
        </p:spPr>
      </p:pic>
      <p:pic>
        <p:nvPicPr>
          <p:cNvPr id="3" name="Picture 2">
            <a:extLst>
              <a:ext uri="{FF2B5EF4-FFF2-40B4-BE49-F238E27FC236}">
                <a16:creationId xmlns:a16="http://schemas.microsoft.com/office/drawing/2014/main" id="{37EEFDC1-F211-4555-9455-4B8AD95C2BBA}"/>
              </a:ext>
            </a:extLst>
          </p:cNvPr>
          <p:cNvPicPr>
            <a:picLocks noChangeAspect="1"/>
          </p:cNvPicPr>
          <p:nvPr/>
        </p:nvPicPr>
        <p:blipFill>
          <a:blip r:embed="rId5"/>
          <a:stretch>
            <a:fillRect/>
          </a:stretch>
        </p:blipFill>
        <p:spPr>
          <a:xfrm>
            <a:off x="8158049" y="3420214"/>
            <a:ext cx="4014130" cy="2691828"/>
          </a:xfrm>
          <a:prstGeom prst="rect">
            <a:avLst/>
          </a:prstGeom>
        </p:spPr>
      </p:pic>
      <p:sp>
        <p:nvSpPr>
          <p:cNvPr id="6" name="Rectangle 5">
            <a:extLst>
              <a:ext uri="{FF2B5EF4-FFF2-40B4-BE49-F238E27FC236}">
                <a16:creationId xmlns:a16="http://schemas.microsoft.com/office/drawing/2014/main" id="{6BDF1A5C-AC25-4E60-8A32-30C3A0B13662}"/>
              </a:ext>
            </a:extLst>
          </p:cNvPr>
          <p:cNvSpPr/>
          <p:nvPr/>
        </p:nvSpPr>
        <p:spPr>
          <a:xfrm>
            <a:off x="4032985" y="3423873"/>
            <a:ext cx="4014130" cy="2287806"/>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select "Set Doggy LEFT ARM DOWN", "Set Doggy RIGHT ARM DOWN", "</a:t>
            </a:r>
            <a:r>
              <a:rPr lang="en-GB" sz="1400" err="1">
                <a:solidFill>
                  <a:prstClr val="black"/>
                </a:solidFill>
                <a:latin typeface="IBM Plex Sans Light" charset="0"/>
              </a:rPr>
              <a:t>TJDog</a:t>
            </a:r>
            <a:r>
              <a:rPr lang="en-GB" sz="1400">
                <a:solidFill>
                  <a:prstClr val="black"/>
                </a:solidFill>
                <a:latin typeface="IBM Plex Sans Light" charset="0"/>
              </a:rPr>
              <a:t> LEFT ARM Pin38" and "</a:t>
            </a:r>
            <a:r>
              <a:rPr lang="en-GB" sz="1400" err="1">
                <a:solidFill>
                  <a:prstClr val="black"/>
                </a:solidFill>
                <a:latin typeface="IBM Plex Sans Light" charset="0"/>
              </a:rPr>
              <a:t>TJDog</a:t>
            </a:r>
            <a:r>
              <a:rPr lang="en-GB" sz="1400">
                <a:solidFill>
                  <a:prstClr val="black"/>
                </a:solidFill>
                <a:latin typeface="IBM Plex Sans Light" charset="0"/>
              </a:rPr>
              <a:t> RIGHT ARM Pin40" nodes keeping CTRL key pressed.</a:t>
            </a:r>
          </a:p>
          <a:p>
            <a:pPr marL="228600" lvl="0" indent="-228600">
              <a:spcBef>
                <a:spcPts val="1000"/>
              </a:spcBef>
              <a:buClr>
                <a:srgbClr val="0064FF"/>
              </a:buClr>
              <a:buFont typeface="Arial"/>
              <a:buChar char="•"/>
            </a:pPr>
            <a:r>
              <a:rPr lang="en-GB" sz="1400">
                <a:solidFill>
                  <a:prstClr val="black"/>
                </a:solidFill>
                <a:latin typeface="IBM Plex Sans Light" charset="0"/>
              </a:rPr>
              <a:t>Copy them on the same flow and select them</a:t>
            </a:r>
          </a:p>
          <a:p>
            <a:pPr marL="228600" lvl="0" indent="-228600">
              <a:spcBef>
                <a:spcPts val="1000"/>
              </a:spcBef>
              <a:buClr>
                <a:srgbClr val="0064FF"/>
              </a:buClr>
              <a:buFont typeface="Arial"/>
              <a:buChar char="•"/>
            </a:pPr>
            <a:r>
              <a:rPr lang="en-GB" sz="1400">
                <a:solidFill>
                  <a:prstClr val="black"/>
                </a:solidFill>
                <a:latin typeface="IBM Plex Sans Light" charset="0"/>
              </a:rPr>
              <a:t>Click on Node-Red Menu, click on SUBFLOWS, and select "Selection to </a:t>
            </a:r>
            <a:r>
              <a:rPr lang="en-GB" sz="1400" err="1">
                <a:solidFill>
                  <a:prstClr val="black"/>
                </a:solidFill>
                <a:latin typeface="IBM Plex Sans Light" charset="0"/>
              </a:rPr>
              <a:t>SubFlow</a:t>
            </a:r>
            <a:r>
              <a:rPr lang="en-GB" sz="1400">
                <a:solidFill>
                  <a:prstClr val="black"/>
                </a:solidFill>
                <a:latin typeface="IBM Plex Sans Light" charset="0"/>
              </a:rPr>
              <a:t>". Selection will be substituted by a new node, that appears even in palette area.</a:t>
            </a:r>
          </a:p>
        </p:txBody>
      </p:sp>
      <p:pic>
        <p:nvPicPr>
          <p:cNvPr id="11" name="Picture 10">
            <a:extLst>
              <a:ext uri="{FF2B5EF4-FFF2-40B4-BE49-F238E27FC236}">
                <a16:creationId xmlns:a16="http://schemas.microsoft.com/office/drawing/2014/main" id="{F2A61B98-1E40-40C9-8290-05FD9331B4DE}"/>
              </a:ext>
            </a:extLst>
          </p:cNvPr>
          <p:cNvPicPr>
            <a:picLocks noChangeAspect="1"/>
          </p:cNvPicPr>
          <p:nvPr/>
        </p:nvPicPr>
        <p:blipFill>
          <a:blip r:embed="rId6"/>
          <a:stretch>
            <a:fillRect/>
          </a:stretch>
        </p:blipFill>
        <p:spPr>
          <a:xfrm>
            <a:off x="5348010" y="5659639"/>
            <a:ext cx="1695450" cy="1047750"/>
          </a:xfrm>
          <a:prstGeom prst="rect">
            <a:avLst/>
          </a:prstGeom>
        </p:spPr>
      </p:pic>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8765394" y="6308483"/>
            <a:ext cx="2412760" cy="3989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900"/>
              <a:t>Level: some task could be tricky but could be performed under adult’s guidance</a:t>
            </a:r>
          </a:p>
          <a:p>
            <a:pPr marL="0" indent="0">
              <a:buFont typeface="Arial"/>
              <a:buNone/>
            </a:pPr>
            <a:endParaRPr lang="en-US" sz="900"/>
          </a:p>
        </p:txBody>
      </p:sp>
    </p:spTree>
    <p:extLst>
      <p:ext uri="{BB962C8B-B14F-4D97-AF65-F5344CB8AC3E}">
        <p14:creationId xmlns:p14="http://schemas.microsoft.com/office/powerpoint/2010/main" val="1719629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Autofit/>
          </a:bodyPr>
          <a:lstStyle/>
          <a:p>
            <a:r>
              <a:rPr lang="en-US" sz="2800"/>
              <a:t>Instruction: </a:t>
            </a:r>
            <a:r>
              <a:rPr lang="en-GB" sz="2800">
                <a:solidFill>
                  <a:prstClr val="black"/>
                </a:solidFill>
              </a:rPr>
              <a:t>Tale2.Scene2 –Doggy does push-ups when anything is less that 30cm away</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57</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does push-ups - T02S02b</a:t>
            </a:r>
          </a:p>
        </p:txBody>
      </p:sp>
      <p:sp>
        <p:nvSpPr>
          <p:cNvPr id="19" name="Rectangle 18">
            <a:extLst>
              <a:ext uri="{FF2B5EF4-FFF2-40B4-BE49-F238E27FC236}">
                <a16:creationId xmlns:a16="http://schemas.microsoft.com/office/drawing/2014/main" id="{E356BEDB-CA47-403E-A748-BEA5BC629463}"/>
              </a:ext>
            </a:extLst>
          </p:cNvPr>
          <p:cNvSpPr/>
          <p:nvPr/>
        </p:nvSpPr>
        <p:spPr>
          <a:xfrm>
            <a:off x="471638" y="1690687"/>
            <a:ext cx="5524199" cy="1641475"/>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(part 1… continue):</a:t>
            </a:r>
          </a:p>
          <a:p>
            <a:pPr marL="228600" lvl="0" indent="-228600">
              <a:spcBef>
                <a:spcPts val="1000"/>
              </a:spcBef>
              <a:buClr>
                <a:srgbClr val="0064FF"/>
              </a:buClr>
              <a:buFont typeface="Arial"/>
              <a:buChar char="•"/>
            </a:pPr>
            <a:r>
              <a:rPr lang="en-GB" sz="1400">
                <a:solidFill>
                  <a:prstClr val="black"/>
                </a:solidFill>
                <a:latin typeface="IBM Plex Sans Light" charset="0"/>
              </a:rPr>
              <a:t>double-click on created </a:t>
            </a:r>
            <a:r>
              <a:rPr lang="en-GB" sz="1400" err="1">
                <a:solidFill>
                  <a:prstClr val="black"/>
                </a:solidFill>
                <a:latin typeface="IBM Plex Sans Light" charset="0"/>
              </a:rPr>
              <a:t>subflow</a:t>
            </a:r>
            <a:r>
              <a:rPr lang="en-GB" sz="1400">
                <a:solidFill>
                  <a:prstClr val="black"/>
                </a:solidFill>
                <a:latin typeface="IBM Plex Sans Light" charset="0"/>
              </a:rPr>
              <a:t> in the Palette area. It opens in Working area and could be edited. Click on value "1" in Inputs selector and connect new input node to CHANGE nodes</a:t>
            </a:r>
          </a:p>
          <a:p>
            <a:pPr marL="228600" lvl="0" indent="-228600">
              <a:spcBef>
                <a:spcPts val="1000"/>
              </a:spcBef>
              <a:buClr>
                <a:srgbClr val="0064FF"/>
              </a:buClr>
              <a:buFont typeface="Arial"/>
              <a:buChar char="•"/>
            </a:pPr>
            <a:r>
              <a:rPr lang="en-GB" sz="1400">
                <a:solidFill>
                  <a:prstClr val="black"/>
                </a:solidFill>
                <a:latin typeface="IBM Plex Sans Light" charset="0"/>
              </a:rPr>
              <a:t>click on "Edit Properties" and change name to "Doggy Stand-Up". Press "Done" to close and close </a:t>
            </a:r>
            <a:r>
              <a:rPr lang="en-GB" sz="1400" err="1">
                <a:solidFill>
                  <a:prstClr val="black"/>
                </a:solidFill>
                <a:latin typeface="IBM Plex Sans Light" charset="0"/>
              </a:rPr>
              <a:t>subflow</a:t>
            </a:r>
            <a:r>
              <a:rPr lang="en-GB" sz="1400">
                <a:solidFill>
                  <a:prstClr val="black"/>
                </a:solidFill>
                <a:latin typeface="IBM Plex Sans Light" charset="0"/>
              </a:rPr>
              <a:t> editor.</a:t>
            </a:r>
          </a:p>
        </p:txBody>
      </p:sp>
      <p:pic>
        <p:nvPicPr>
          <p:cNvPr id="12" name="Picture 11">
            <a:extLst>
              <a:ext uri="{FF2B5EF4-FFF2-40B4-BE49-F238E27FC236}">
                <a16:creationId xmlns:a16="http://schemas.microsoft.com/office/drawing/2014/main" id="{AAB5CEA1-9DBD-46CA-9481-831BA628E313}"/>
              </a:ext>
            </a:extLst>
          </p:cNvPr>
          <p:cNvPicPr>
            <a:picLocks noChangeAspect="1"/>
          </p:cNvPicPr>
          <p:nvPr/>
        </p:nvPicPr>
        <p:blipFill rotWithShape="1">
          <a:blip r:embed="rId3"/>
          <a:srcRect l="32771" r="33173"/>
          <a:stretch/>
        </p:blipFill>
        <p:spPr>
          <a:xfrm>
            <a:off x="9971774" y="0"/>
            <a:ext cx="2217134" cy="1299555"/>
          </a:xfrm>
          <a:prstGeom prst="rect">
            <a:avLst/>
          </a:prstGeom>
        </p:spPr>
      </p:pic>
      <p:pic>
        <p:nvPicPr>
          <p:cNvPr id="6" name="Picture 5">
            <a:extLst>
              <a:ext uri="{FF2B5EF4-FFF2-40B4-BE49-F238E27FC236}">
                <a16:creationId xmlns:a16="http://schemas.microsoft.com/office/drawing/2014/main" id="{7E564E7A-834E-4E78-94B7-7D49C2922D78}"/>
              </a:ext>
            </a:extLst>
          </p:cNvPr>
          <p:cNvPicPr>
            <a:picLocks noChangeAspect="1"/>
          </p:cNvPicPr>
          <p:nvPr/>
        </p:nvPicPr>
        <p:blipFill>
          <a:blip r:embed="rId4"/>
          <a:stretch>
            <a:fillRect/>
          </a:stretch>
        </p:blipFill>
        <p:spPr>
          <a:xfrm>
            <a:off x="5995837" y="1808841"/>
            <a:ext cx="5724525" cy="1676400"/>
          </a:xfrm>
          <a:prstGeom prst="rect">
            <a:avLst/>
          </a:prstGeom>
        </p:spPr>
      </p:pic>
      <p:pic>
        <p:nvPicPr>
          <p:cNvPr id="7" name="Picture 6">
            <a:extLst>
              <a:ext uri="{FF2B5EF4-FFF2-40B4-BE49-F238E27FC236}">
                <a16:creationId xmlns:a16="http://schemas.microsoft.com/office/drawing/2014/main" id="{4CD516CD-3C62-47B1-86FA-C900F2130026}"/>
              </a:ext>
            </a:extLst>
          </p:cNvPr>
          <p:cNvPicPr>
            <a:picLocks noChangeAspect="1"/>
          </p:cNvPicPr>
          <p:nvPr/>
        </p:nvPicPr>
        <p:blipFill>
          <a:blip r:embed="rId5"/>
          <a:stretch>
            <a:fillRect/>
          </a:stretch>
        </p:blipFill>
        <p:spPr>
          <a:xfrm>
            <a:off x="255556" y="3332162"/>
            <a:ext cx="3798469" cy="1349263"/>
          </a:xfrm>
          <a:prstGeom prst="rect">
            <a:avLst/>
          </a:prstGeom>
        </p:spPr>
      </p:pic>
      <p:pic>
        <p:nvPicPr>
          <p:cNvPr id="10" name="Picture 9">
            <a:extLst>
              <a:ext uri="{FF2B5EF4-FFF2-40B4-BE49-F238E27FC236}">
                <a16:creationId xmlns:a16="http://schemas.microsoft.com/office/drawing/2014/main" id="{B23D5196-9194-4F79-BA9F-F14B5B48DF95}"/>
              </a:ext>
            </a:extLst>
          </p:cNvPr>
          <p:cNvPicPr>
            <a:picLocks noChangeAspect="1"/>
          </p:cNvPicPr>
          <p:nvPr/>
        </p:nvPicPr>
        <p:blipFill>
          <a:blip r:embed="rId6"/>
          <a:stretch>
            <a:fillRect/>
          </a:stretch>
        </p:blipFill>
        <p:spPr>
          <a:xfrm>
            <a:off x="4314415" y="3429000"/>
            <a:ext cx="1514475" cy="1038225"/>
          </a:xfrm>
          <a:prstGeom prst="rect">
            <a:avLst/>
          </a:prstGeom>
        </p:spPr>
      </p:pic>
      <p:pic>
        <p:nvPicPr>
          <p:cNvPr id="11" name="Picture 10">
            <a:extLst>
              <a:ext uri="{FF2B5EF4-FFF2-40B4-BE49-F238E27FC236}">
                <a16:creationId xmlns:a16="http://schemas.microsoft.com/office/drawing/2014/main" id="{BEC1281C-C719-4FA1-A9E7-816BD8579617}"/>
              </a:ext>
            </a:extLst>
          </p:cNvPr>
          <p:cNvPicPr>
            <a:picLocks noChangeAspect="1"/>
          </p:cNvPicPr>
          <p:nvPr/>
        </p:nvPicPr>
        <p:blipFill>
          <a:blip r:embed="rId7"/>
          <a:stretch>
            <a:fillRect/>
          </a:stretch>
        </p:blipFill>
        <p:spPr>
          <a:xfrm>
            <a:off x="5240369" y="4366109"/>
            <a:ext cx="6696075" cy="1952625"/>
          </a:xfrm>
          <a:prstGeom prst="rect">
            <a:avLst/>
          </a:prstGeom>
        </p:spPr>
      </p:pic>
      <p:pic>
        <p:nvPicPr>
          <p:cNvPr id="13" name="Picture 12">
            <a:extLst>
              <a:ext uri="{FF2B5EF4-FFF2-40B4-BE49-F238E27FC236}">
                <a16:creationId xmlns:a16="http://schemas.microsoft.com/office/drawing/2014/main" id="{E366C8C4-B201-4257-A40F-A68C978BF26A}"/>
              </a:ext>
            </a:extLst>
          </p:cNvPr>
          <p:cNvPicPr>
            <a:picLocks noChangeAspect="1"/>
          </p:cNvPicPr>
          <p:nvPr/>
        </p:nvPicPr>
        <p:blipFill>
          <a:blip r:embed="rId8"/>
          <a:stretch>
            <a:fillRect/>
          </a:stretch>
        </p:blipFill>
        <p:spPr>
          <a:xfrm>
            <a:off x="6319386" y="3392816"/>
            <a:ext cx="5200650" cy="819150"/>
          </a:xfrm>
          <a:prstGeom prst="rect">
            <a:avLst/>
          </a:prstGeom>
        </p:spPr>
      </p:pic>
      <p:sp>
        <p:nvSpPr>
          <p:cNvPr id="15" name="Rectangle 14">
            <a:extLst>
              <a:ext uri="{FF2B5EF4-FFF2-40B4-BE49-F238E27FC236}">
                <a16:creationId xmlns:a16="http://schemas.microsoft.com/office/drawing/2014/main" id="{9394C3A2-6F94-46DB-800B-63A65DCA0CCA}"/>
              </a:ext>
            </a:extLst>
          </p:cNvPr>
          <p:cNvSpPr/>
          <p:nvPr/>
        </p:nvSpPr>
        <p:spPr>
          <a:xfrm>
            <a:off x="471638" y="4803380"/>
            <a:ext cx="4697128" cy="1513235"/>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do the same again with "Set Doggy LEFT ARM UP", "Set Doggy RIGHT ARM UP", "</a:t>
            </a:r>
            <a:r>
              <a:rPr lang="en-GB" sz="1400" err="1">
                <a:solidFill>
                  <a:prstClr val="black"/>
                </a:solidFill>
                <a:latin typeface="IBM Plex Sans Light" charset="0"/>
              </a:rPr>
              <a:t>TJDog</a:t>
            </a:r>
            <a:r>
              <a:rPr lang="en-GB" sz="1400">
                <a:solidFill>
                  <a:prstClr val="black"/>
                </a:solidFill>
                <a:latin typeface="IBM Plex Sans Light" charset="0"/>
              </a:rPr>
              <a:t> LEFT ARM Pin38" and "</a:t>
            </a:r>
            <a:r>
              <a:rPr lang="en-GB" sz="1400" err="1">
                <a:solidFill>
                  <a:prstClr val="black"/>
                </a:solidFill>
                <a:latin typeface="IBM Plex Sans Light" charset="0"/>
              </a:rPr>
              <a:t>TJDog</a:t>
            </a:r>
            <a:r>
              <a:rPr lang="en-GB" sz="1400">
                <a:solidFill>
                  <a:prstClr val="black"/>
                </a:solidFill>
                <a:latin typeface="IBM Plex Sans Light" charset="0"/>
              </a:rPr>
              <a:t> RIGHT ARM Pin40", creating a new </a:t>
            </a:r>
            <a:r>
              <a:rPr lang="en-GB" sz="1400" err="1">
                <a:solidFill>
                  <a:prstClr val="black"/>
                </a:solidFill>
                <a:latin typeface="IBM Plex Sans Light" charset="0"/>
              </a:rPr>
              <a:t>subflow</a:t>
            </a:r>
            <a:r>
              <a:rPr lang="en-GB" sz="1400">
                <a:solidFill>
                  <a:prstClr val="black"/>
                </a:solidFill>
                <a:latin typeface="IBM Plex Sans Light" charset="0"/>
              </a:rPr>
              <a:t> called "Doggy Sit Down". In the same way, you can create basic Doggy actions (</a:t>
            </a:r>
            <a:r>
              <a:rPr lang="en-GB" sz="1400" err="1">
                <a:solidFill>
                  <a:prstClr val="black"/>
                </a:solidFill>
                <a:latin typeface="IBM Plex Sans Light" charset="0"/>
              </a:rPr>
              <a:t>shake.tail</a:t>
            </a:r>
            <a:r>
              <a:rPr lang="en-GB" sz="1400">
                <a:solidFill>
                  <a:prstClr val="black"/>
                </a:solidFill>
                <a:latin typeface="IBM Plex Sans Light" charset="0"/>
              </a:rPr>
              <a:t>, bark...).</a:t>
            </a:r>
          </a:p>
          <a:p>
            <a:pPr marL="228600" lvl="0" indent="-228600">
              <a:spcBef>
                <a:spcPts val="1000"/>
              </a:spcBef>
              <a:buClr>
                <a:srgbClr val="0064FF"/>
              </a:buClr>
              <a:buFont typeface="Arial"/>
              <a:buChar char="•"/>
            </a:pPr>
            <a:r>
              <a:rPr lang="en-GB" sz="1400">
                <a:solidFill>
                  <a:prstClr val="black"/>
                </a:solidFill>
                <a:latin typeface="IBM Plex Sans Light" charset="0"/>
              </a:rPr>
              <a:t>delete “</a:t>
            </a:r>
            <a:r>
              <a:rPr lang="en-GB" sz="1400" err="1">
                <a:solidFill>
                  <a:prstClr val="black"/>
                </a:solidFill>
                <a:latin typeface="IBM Plex Sans Light" charset="0"/>
              </a:rPr>
              <a:t>Subflow</a:t>
            </a:r>
            <a:r>
              <a:rPr lang="en-GB" sz="1400">
                <a:solidFill>
                  <a:prstClr val="black"/>
                </a:solidFill>
                <a:latin typeface="IBM Plex Sans Light" charset="0"/>
              </a:rPr>
              <a:t> working area” flow</a:t>
            </a:r>
          </a:p>
        </p:txBody>
      </p:sp>
    </p:spTree>
    <p:extLst>
      <p:ext uri="{BB962C8B-B14F-4D97-AF65-F5344CB8AC3E}">
        <p14:creationId xmlns:p14="http://schemas.microsoft.com/office/powerpoint/2010/main" val="3314685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Autofit/>
          </a:bodyPr>
          <a:lstStyle/>
          <a:p>
            <a:r>
              <a:rPr lang="en-US" sz="2800"/>
              <a:t>Instruction: </a:t>
            </a:r>
            <a:r>
              <a:rPr lang="en-GB" sz="2800">
                <a:solidFill>
                  <a:prstClr val="black"/>
                </a:solidFill>
              </a:rPr>
              <a:t>Tale2.Scene2 –Doggy does push-ups when anything is less that 30cm away</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58</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does push-ups - T02S02c</a:t>
            </a:r>
          </a:p>
        </p:txBody>
      </p:sp>
      <p:sp>
        <p:nvSpPr>
          <p:cNvPr id="19" name="Rectangle 18">
            <a:extLst>
              <a:ext uri="{FF2B5EF4-FFF2-40B4-BE49-F238E27FC236}">
                <a16:creationId xmlns:a16="http://schemas.microsoft.com/office/drawing/2014/main" id="{E356BEDB-CA47-403E-A748-BEA5BC629463}"/>
              </a:ext>
            </a:extLst>
          </p:cNvPr>
          <p:cNvSpPr/>
          <p:nvPr/>
        </p:nvSpPr>
        <p:spPr>
          <a:xfrm>
            <a:off x="471638" y="1690687"/>
            <a:ext cx="11589731" cy="2457083"/>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(part 1… continue):</a:t>
            </a:r>
          </a:p>
          <a:p>
            <a:pPr marL="228600" lvl="0" indent="-228600">
              <a:spcBef>
                <a:spcPts val="1000"/>
              </a:spcBef>
              <a:buClr>
                <a:srgbClr val="0064FF"/>
              </a:buClr>
              <a:buFont typeface="Arial"/>
              <a:buChar char="•"/>
            </a:pPr>
            <a:r>
              <a:rPr lang="en-GB" sz="1400">
                <a:solidFill>
                  <a:prstClr val="black"/>
                </a:solidFill>
                <a:latin typeface="IBM Plex Sans Light" charset="0"/>
              </a:rPr>
              <a:t>create a new Flow</a:t>
            </a:r>
          </a:p>
          <a:p>
            <a:pPr marL="228600" lvl="0" indent="-228600">
              <a:spcBef>
                <a:spcPts val="1000"/>
              </a:spcBef>
              <a:buClr>
                <a:srgbClr val="0064FF"/>
              </a:buClr>
              <a:buFont typeface="Arial"/>
              <a:buChar char="•"/>
            </a:pPr>
            <a:r>
              <a:rPr lang="en-GB" sz="1400">
                <a:solidFill>
                  <a:prstClr val="black"/>
                </a:solidFill>
                <a:latin typeface="IBM Plex Sans Light" charset="0"/>
              </a:rPr>
              <a:t>double-click Flow label and rename it to “Tale2.Scene2”. Press “Done” to close.</a:t>
            </a:r>
          </a:p>
          <a:p>
            <a:pPr marL="228600" lvl="0" indent="-228600">
              <a:spcBef>
                <a:spcPts val="1000"/>
              </a:spcBef>
              <a:buClr>
                <a:srgbClr val="0064FF"/>
              </a:buClr>
              <a:buFont typeface="Arial"/>
              <a:buChar char="•"/>
            </a:pPr>
            <a:r>
              <a:rPr lang="en-GB" sz="1400">
                <a:solidFill>
                  <a:prstClr val="black"/>
                </a:solidFill>
                <a:latin typeface="IBM Plex Sans Light" charset="0"/>
              </a:rPr>
              <a:t>double-click “Tale2.Scene1” Flow label.</a:t>
            </a:r>
          </a:p>
          <a:p>
            <a:pPr marL="228600" lvl="0" indent="-228600">
              <a:spcBef>
                <a:spcPts val="1000"/>
              </a:spcBef>
              <a:buClr>
                <a:srgbClr val="0064FF"/>
              </a:buClr>
              <a:buFont typeface="Arial"/>
              <a:buChar char="•"/>
            </a:pPr>
            <a:r>
              <a:rPr lang="en-GB" sz="1400">
                <a:solidFill>
                  <a:prstClr val="black"/>
                </a:solidFill>
                <a:latin typeface="IBM Plex Sans Light" charset="0"/>
              </a:rPr>
              <a:t>select “Doggy Eyes” and “Less than 30cm”nodes in “Tale2.Scene1” Flow. Press CTRL+C keys to copy them. Click on “Tale2.Scene2” Flow label. Press CTRL+V keys to paste them.</a:t>
            </a:r>
          </a:p>
          <a:p>
            <a:pPr marL="228600" lvl="0" indent="-228600">
              <a:spcBef>
                <a:spcPts val="1000"/>
              </a:spcBef>
              <a:buClr>
                <a:srgbClr val="0064FF"/>
              </a:buClr>
              <a:buFont typeface="Arial"/>
              <a:buChar char="•"/>
            </a:pPr>
            <a:r>
              <a:rPr lang="en-GB" sz="1400">
                <a:solidFill>
                  <a:prstClr val="black"/>
                </a:solidFill>
                <a:latin typeface="IBM Plex Sans Light" charset="0"/>
              </a:rPr>
              <a:t>OK, now start little, just one push-up! From palette, drag "Doggy Stand Up" and "Doggy Sit Down" </a:t>
            </a:r>
            <a:r>
              <a:rPr lang="en-GB" sz="1400" err="1">
                <a:solidFill>
                  <a:prstClr val="black"/>
                </a:solidFill>
                <a:latin typeface="IBM Plex Sans Light" charset="0"/>
              </a:rPr>
              <a:t>subflows</a:t>
            </a:r>
            <a:r>
              <a:rPr lang="en-GB" sz="1400">
                <a:solidFill>
                  <a:prstClr val="black"/>
                </a:solidFill>
                <a:latin typeface="IBM Plex Sans Light" charset="0"/>
              </a:rPr>
              <a:t> to Working area. Drag DELAY node, too. Double-click it and set a 1 second delay. Connect nodes as show in figure and press DEPLOY button</a:t>
            </a:r>
          </a:p>
        </p:txBody>
      </p:sp>
      <p:pic>
        <p:nvPicPr>
          <p:cNvPr id="12" name="Picture 11">
            <a:extLst>
              <a:ext uri="{FF2B5EF4-FFF2-40B4-BE49-F238E27FC236}">
                <a16:creationId xmlns:a16="http://schemas.microsoft.com/office/drawing/2014/main" id="{AAB5CEA1-9DBD-46CA-9481-831BA628E313}"/>
              </a:ext>
            </a:extLst>
          </p:cNvPr>
          <p:cNvPicPr>
            <a:picLocks noChangeAspect="1"/>
          </p:cNvPicPr>
          <p:nvPr/>
        </p:nvPicPr>
        <p:blipFill rotWithShape="1">
          <a:blip r:embed="rId3"/>
          <a:srcRect l="32771" r="33173"/>
          <a:stretch/>
        </p:blipFill>
        <p:spPr>
          <a:xfrm>
            <a:off x="9971774" y="0"/>
            <a:ext cx="2217134" cy="1299555"/>
          </a:xfrm>
          <a:prstGeom prst="rect">
            <a:avLst/>
          </a:prstGeom>
        </p:spPr>
      </p:pic>
      <p:pic>
        <p:nvPicPr>
          <p:cNvPr id="3" name="Picture 2">
            <a:extLst>
              <a:ext uri="{FF2B5EF4-FFF2-40B4-BE49-F238E27FC236}">
                <a16:creationId xmlns:a16="http://schemas.microsoft.com/office/drawing/2014/main" id="{91ECFB21-DAA0-4397-9AA8-A4F127161EB3}"/>
              </a:ext>
            </a:extLst>
          </p:cNvPr>
          <p:cNvPicPr>
            <a:picLocks noChangeAspect="1"/>
          </p:cNvPicPr>
          <p:nvPr/>
        </p:nvPicPr>
        <p:blipFill>
          <a:blip r:embed="rId4"/>
          <a:stretch>
            <a:fillRect/>
          </a:stretch>
        </p:blipFill>
        <p:spPr>
          <a:xfrm>
            <a:off x="1022443" y="4078988"/>
            <a:ext cx="10618544" cy="1512187"/>
          </a:xfrm>
          <a:prstGeom prst="rect">
            <a:avLst/>
          </a:prstGeom>
        </p:spPr>
      </p:pic>
      <p:sp>
        <p:nvSpPr>
          <p:cNvPr id="5" name="Rectangle 4">
            <a:extLst>
              <a:ext uri="{FF2B5EF4-FFF2-40B4-BE49-F238E27FC236}">
                <a16:creationId xmlns:a16="http://schemas.microsoft.com/office/drawing/2014/main" id="{2A0B2D2B-937F-49FE-AD84-543A3CBDDF4C}"/>
              </a:ext>
            </a:extLst>
          </p:cNvPr>
          <p:cNvSpPr/>
          <p:nvPr/>
        </p:nvSpPr>
        <p:spPr>
          <a:xfrm>
            <a:off x="3218503" y="5688231"/>
            <a:ext cx="5211122" cy="995144"/>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What happen when an obstacle reaches Doggy?</a:t>
            </a:r>
          </a:p>
          <a:p>
            <a:pPr>
              <a:spcBef>
                <a:spcPts val="1000"/>
              </a:spcBef>
              <a:buClr>
                <a:srgbClr val="0064FF"/>
              </a:buClr>
            </a:pPr>
            <a:r>
              <a:rPr lang="en-GB" sz="1400" b="1" i="1">
                <a:solidFill>
                  <a:prstClr val="black"/>
                </a:solidFill>
                <a:latin typeface="IBM Plex Sans Light" charset="0"/>
              </a:rPr>
              <a:t>What happen if the object stays away from Doggy?</a:t>
            </a:r>
          </a:p>
          <a:p>
            <a:pPr>
              <a:spcBef>
                <a:spcPts val="1000"/>
              </a:spcBef>
              <a:buClr>
                <a:srgbClr val="0064FF"/>
              </a:buClr>
            </a:pPr>
            <a:r>
              <a:rPr lang="en-GB" sz="1400" b="1" i="1">
                <a:solidFill>
                  <a:prstClr val="black"/>
                </a:solidFill>
                <a:latin typeface="IBM Plex Sans Light" charset="0"/>
              </a:rPr>
              <a:t>What happen if the object stays in front of Doggy’s eyes?</a:t>
            </a:r>
          </a:p>
        </p:txBody>
      </p:sp>
      <p:sp>
        <p:nvSpPr>
          <p:cNvPr id="6" name="Rectangle 5">
            <a:extLst>
              <a:ext uri="{FF2B5EF4-FFF2-40B4-BE49-F238E27FC236}">
                <a16:creationId xmlns:a16="http://schemas.microsoft.com/office/drawing/2014/main" id="{4796B107-EA80-4B8A-9D05-645F4CF442AF}"/>
              </a:ext>
            </a:extLst>
          </p:cNvPr>
          <p:cNvSpPr/>
          <p:nvPr/>
        </p:nvSpPr>
        <p:spPr>
          <a:xfrm>
            <a:off x="8884118" y="5677311"/>
            <a:ext cx="4600876" cy="307777"/>
          </a:xfrm>
          <a:prstGeom prst="rect">
            <a:avLst/>
          </a:prstGeom>
        </p:spPr>
        <p:txBody>
          <a:bodyPr wrap="square">
            <a:spAutoFit/>
          </a:bodyPr>
          <a:lstStyle/>
          <a:p>
            <a:pPr lvl="0">
              <a:spcBef>
                <a:spcPts val="1000"/>
              </a:spcBef>
              <a:buClr>
                <a:srgbClr val="0064FF"/>
              </a:buClr>
            </a:pPr>
            <a:r>
              <a:rPr lang="en-GB" sz="1400" b="1">
                <a:solidFill>
                  <a:prstClr val="black"/>
                </a:solidFill>
                <a:latin typeface="IBM Plex Sans Light" charset="0"/>
              </a:rPr>
              <a:t>Doggy has to do more exercise :)</a:t>
            </a:r>
            <a:endParaRPr lang="en-US" b="1"/>
          </a:p>
        </p:txBody>
      </p:sp>
    </p:spTree>
    <p:extLst>
      <p:ext uri="{BB962C8B-B14F-4D97-AF65-F5344CB8AC3E}">
        <p14:creationId xmlns:p14="http://schemas.microsoft.com/office/powerpoint/2010/main" val="3640688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Autofit/>
          </a:bodyPr>
          <a:lstStyle/>
          <a:p>
            <a:r>
              <a:rPr lang="en-US" sz="2800"/>
              <a:t>Instruction: </a:t>
            </a:r>
            <a:r>
              <a:rPr lang="en-GB" sz="2800">
                <a:solidFill>
                  <a:prstClr val="black"/>
                </a:solidFill>
              </a:rPr>
              <a:t>Tale2.Scene2 –Doggy does push-ups when anything is less that 30cm away</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59</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does push-ups - T02S02d</a:t>
            </a:r>
          </a:p>
        </p:txBody>
      </p:sp>
      <p:sp>
        <p:nvSpPr>
          <p:cNvPr id="19" name="Rectangle 18">
            <a:extLst>
              <a:ext uri="{FF2B5EF4-FFF2-40B4-BE49-F238E27FC236}">
                <a16:creationId xmlns:a16="http://schemas.microsoft.com/office/drawing/2014/main" id="{E356BEDB-CA47-403E-A748-BEA5BC629463}"/>
              </a:ext>
            </a:extLst>
          </p:cNvPr>
          <p:cNvSpPr/>
          <p:nvPr/>
        </p:nvSpPr>
        <p:spPr>
          <a:xfrm>
            <a:off x="471638" y="1690687"/>
            <a:ext cx="11589731" cy="866904"/>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(part 2 - 10 push-ups):</a:t>
            </a:r>
          </a:p>
          <a:p>
            <a:pPr marL="228600" lvl="0" indent="-228600">
              <a:spcBef>
                <a:spcPts val="1000"/>
              </a:spcBef>
              <a:buClr>
                <a:srgbClr val="0064FF"/>
              </a:buClr>
              <a:buFont typeface="Arial"/>
              <a:buChar char="•"/>
            </a:pPr>
            <a:r>
              <a:rPr lang="en-GB" sz="1400">
                <a:solidFill>
                  <a:prstClr val="black"/>
                </a:solidFill>
                <a:latin typeface="IBM Plex Sans Light" charset="0"/>
              </a:rPr>
              <a:t>create a </a:t>
            </a:r>
            <a:r>
              <a:rPr lang="en-GB" sz="1400" err="1">
                <a:solidFill>
                  <a:prstClr val="black"/>
                </a:solidFill>
                <a:latin typeface="IBM Plex Sans Light" charset="0"/>
              </a:rPr>
              <a:t>subflow</a:t>
            </a:r>
            <a:r>
              <a:rPr lang="en-GB" sz="1400">
                <a:solidFill>
                  <a:prstClr val="black"/>
                </a:solidFill>
                <a:latin typeface="IBM Plex Sans Light" charset="0"/>
              </a:rPr>
              <a:t> called "Doggy Push-Up" using "Doggy Stand Up", "Doggy Sit Down" and "delay 1s" nodes. Modify “Tale2.Scene2” flow using new created </a:t>
            </a:r>
            <a:r>
              <a:rPr lang="en-GB" sz="1400" err="1">
                <a:solidFill>
                  <a:prstClr val="black"/>
                </a:solidFill>
                <a:latin typeface="IBM Plex Sans Light" charset="0"/>
              </a:rPr>
              <a:t>subflow</a:t>
            </a:r>
            <a:r>
              <a:rPr lang="en-GB" sz="1400">
                <a:solidFill>
                  <a:prstClr val="black"/>
                </a:solidFill>
                <a:latin typeface="IBM Plex Sans Light" charset="0"/>
              </a:rPr>
              <a:t>.</a:t>
            </a:r>
          </a:p>
        </p:txBody>
      </p:sp>
      <p:pic>
        <p:nvPicPr>
          <p:cNvPr id="12" name="Picture 11">
            <a:extLst>
              <a:ext uri="{FF2B5EF4-FFF2-40B4-BE49-F238E27FC236}">
                <a16:creationId xmlns:a16="http://schemas.microsoft.com/office/drawing/2014/main" id="{AAB5CEA1-9DBD-46CA-9481-831BA628E313}"/>
              </a:ext>
            </a:extLst>
          </p:cNvPr>
          <p:cNvPicPr>
            <a:picLocks noChangeAspect="1"/>
          </p:cNvPicPr>
          <p:nvPr/>
        </p:nvPicPr>
        <p:blipFill rotWithShape="1">
          <a:blip r:embed="rId3"/>
          <a:srcRect l="32771" r="33173"/>
          <a:stretch/>
        </p:blipFill>
        <p:spPr>
          <a:xfrm>
            <a:off x="9971774" y="0"/>
            <a:ext cx="2217134" cy="1299555"/>
          </a:xfrm>
          <a:prstGeom prst="rect">
            <a:avLst/>
          </a:prstGeom>
        </p:spPr>
      </p:pic>
      <p:pic>
        <p:nvPicPr>
          <p:cNvPr id="5" name="Picture 4">
            <a:extLst>
              <a:ext uri="{FF2B5EF4-FFF2-40B4-BE49-F238E27FC236}">
                <a16:creationId xmlns:a16="http://schemas.microsoft.com/office/drawing/2014/main" id="{63E8A2C7-428B-4924-90D4-3054F4F899C0}"/>
              </a:ext>
            </a:extLst>
          </p:cNvPr>
          <p:cNvPicPr>
            <a:picLocks noChangeAspect="1"/>
          </p:cNvPicPr>
          <p:nvPr/>
        </p:nvPicPr>
        <p:blipFill>
          <a:blip r:embed="rId4"/>
          <a:stretch>
            <a:fillRect/>
          </a:stretch>
        </p:blipFill>
        <p:spPr>
          <a:xfrm>
            <a:off x="1000345" y="2557591"/>
            <a:ext cx="5400675" cy="2209800"/>
          </a:xfrm>
          <a:prstGeom prst="rect">
            <a:avLst/>
          </a:prstGeom>
        </p:spPr>
      </p:pic>
      <p:pic>
        <p:nvPicPr>
          <p:cNvPr id="6" name="Picture 5">
            <a:extLst>
              <a:ext uri="{FF2B5EF4-FFF2-40B4-BE49-F238E27FC236}">
                <a16:creationId xmlns:a16="http://schemas.microsoft.com/office/drawing/2014/main" id="{2C4660E2-2521-4AF8-B67B-18D4B8A2E207}"/>
              </a:ext>
            </a:extLst>
          </p:cNvPr>
          <p:cNvPicPr>
            <a:picLocks noChangeAspect="1"/>
          </p:cNvPicPr>
          <p:nvPr/>
        </p:nvPicPr>
        <p:blipFill>
          <a:blip r:embed="rId5"/>
          <a:stretch>
            <a:fillRect/>
          </a:stretch>
        </p:blipFill>
        <p:spPr>
          <a:xfrm>
            <a:off x="7029299" y="2974114"/>
            <a:ext cx="4943796" cy="709151"/>
          </a:xfrm>
          <a:prstGeom prst="rect">
            <a:avLst/>
          </a:prstGeom>
        </p:spPr>
      </p:pic>
      <p:sp>
        <p:nvSpPr>
          <p:cNvPr id="7" name="Rectangle 6">
            <a:extLst>
              <a:ext uri="{FF2B5EF4-FFF2-40B4-BE49-F238E27FC236}">
                <a16:creationId xmlns:a16="http://schemas.microsoft.com/office/drawing/2014/main" id="{D974916C-0E49-4EB3-BBA1-9CA451DBFD07}"/>
              </a:ext>
            </a:extLst>
          </p:cNvPr>
          <p:cNvSpPr/>
          <p:nvPr/>
        </p:nvSpPr>
        <p:spPr>
          <a:xfrm>
            <a:off x="471638" y="4964880"/>
            <a:ext cx="3099335" cy="738664"/>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once SWITCH node from Palette to Working area. Modify it as shown in figure</a:t>
            </a:r>
          </a:p>
        </p:txBody>
      </p:sp>
      <p:sp>
        <p:nvSpPr>
          <p:cNvPr id="8" name="Rectangle 7">
            <a:extLst>
              <a:ext uri="{FF2B5EF4-FFF2-40B4-BE49-F238E27FC236}">
                <a16:creationId xmlns:a16="http://schemas.microsoft.com/office/drawing/2014/main" id="{BE413CA6-555A-4D2C-BB77-262199B0C137}"/>
              </a:ext>
            </a:extLst>
          </p:cNvPr>
          <p:cNvSpPr/>
          <p:nvPr/>
        </p:nvSpPr>
        <p:spPr>
          <a:xfrm>
            <a:off x="6929727" y="2713787"/>
            <a:ext cx="5043368" cy="307777"/>
          </a:xfrm>
          <a:prstGeom prst="rect">
            <a:avLst/>
          </a:prstGeom>
        </p:spPr>
        <p:txBody>
          <a:bodyPr wrap="non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delete connection between SWITCH and "Doggy Push-Up"</a:t>
            </a:r>
          </a:p>
        </p:txBody>
      </p:sp>
      <p:pic>
        <p:nvPicPr>
          <p:cNvPr id="10" name="Picture 9">
            <a:extLst>
              <a:ext uri="{FF2B5EF4-FFF2-40B4-BE49-F238E27FC236}">
                <a16:creationId xmlns:a16="http://schemas.microsoft.com/office/drawing/2014/main" id="{46CE909E-CEF9-4CAC-A1D0-CADBD676CBFB}"/>
              </a:ext>
            </a:extLst>
          </p:cNvPr>
          <p:cNvPicPr>
            <a:picLocks noChangeAspect="1"/>
          </p:cNvPicPr>
          <p:nvPr/>
        </p:nvPicPr>
        <p:blipFill>
          <a:blip r:embed="rId6"/>
          <a:stretch>
            <a:fillRect/>
          </a:stretch>
        </p:blipFill>
        <p:spPr>
          <a:xfrm>
            <a:off x="7863840" y="3657601"/>
            <a:ext cx="4094933" cy="2463176"/>
          </a:xfrm>
          <a:prstGeom prst="rect">
            <a:avLst/>
          </a:prstGeom>
        </p:spPr>
      </p:pic>
      <p:sp>
        <p:nvSpPr>
          <p:cNvPr id="11" name="Rectangle 10">
            <a:extLst>
              <a:ext uri="{FF2B5EF4-FFF2-40B4-BE49-F238E27FC236}">
                <a16:creationId xmlns:a16="http://schemas.microsoft.com/office/drawing/2014/main" id="{3604F237-4166-4E86-A530-1833EFF33D7D}"/>
              </a:ext>
            </a:extLst>
          </p:cNvPr>
          <p:cNvSpPr/>
          <p:nvPr/>
        </p:nvSpPr>
        <p:spPr>
          <a:xfrm>
            <a:off x="4158114" y="4008264"/>
            <a:ext cx="3705726" cy="523220"/>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once CHANGE node from Palette to Working area. Modify it as shown in figure</a:t>
            </a:r>
          </a:p>
        </p:txBody>
      </p:sp>
      <p:pic>
        <p:nvPicPr>
          <p:cNvPr id="15" name="Picture 14" descr="A screenshot of a cell phone&#10;&#10;Description generated with very high confidence">
            <a:extLst>
              <a:ext uri="{FF2B5EF4-FFF2-40B4-BE49-F238E27FC236}">
                <a16:creationId xmlns:a16="http://schemas.microsoft.com/office/drawing/2014/main" id="{3F1B27F2-4B6C-462B-90DA-FAA7374AFE49}"/>
              </a:ext>
            </a:extLst>
          </p:cNvPr>
          <p:cNvPicPr>
            <a:picLocks noChangeAspect="1"/>
          </p:cNvPicPr>
          <p:nvPr/>
        </p:nvPicPr>
        <p:blipFill>
          <a:blip r:embed="rId7"/>
          <a:stretch>
            <a:fillRect/>
          </a:stretch>
        </p:blipFill>
        <p:spPr>
          <a:xfrm>
            <a:off x="3782603" y="4598644"/>
            <a:ext cx="3632394" cy="2209800"/>
          </a:xfrm>
          <a:prstGeom prst="rect">
            <a:avLst/>
          </a:prstGeom>
        </p:spPr>
      </p:pic>
    </p:spTree>
    <p:extLst>
      <p:ext uri="{BB962C8B-B14F-4D97-AF65-F5344CB8AC3E}">
        <p14:creationId xmlns:p14="http://schemas.microsoft.com/office/powerpoint/2010/main" val="2099055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Instruction: Create and setup your own Doggy</a:t>
            </a:r>
          </a:p>
        </p:txBody>
      </p:sp>
      <p:sp>
        <p:nvSpPr>
          <p:cNvPr id="3" name="Content Placeholder 2"/>
          <p:cNvSpPr>
            <a:spLocks noGrp="1"/>
          </p:cNvSpPr>
          <p:nvPr>
            <p:ph idx="1"/>
          </p:nvPr>
        </p:nvSpPr>
        <p:spPr>
          <a:xfrm>
            <a:off x="838200" y="1825624"/>
            <a:ext cx="6525125" cy="3044759"/>
          </a:xfrm>
        </p:spPr>
        <p:txBody>
          <a:bodyPr>
            <a:noAutofit/>
          </a:bodyPr>
          <a:lstStyle/>
          <a:p>
            <a:pPr marL="0" indent="0">
              <a:buNone/>
            </a:pPr>
            <a:r>
              <a:rPr lang="en-GB" sz="1400"/>
              <a:t>Doggy's family:</a:t>
            </a:r>
          </a:p>
          <a:p>
            <a:r>
              <a:rPr lang="en-GB" sz="1400" b="1"/>
              <a:t>DOGGY BASIC </a:t>
            </a:r>
            <a:r>
              <a:rPr lang="en-GB" sz="1400"/>
              <a:t>- Doggy hosts an HC-SR04 sensor that provides a </a:t>
            </a:r>
            <a:r>
              <a:rPr lang="en-GB" sz="1400" err="1"/>
              <a:t>superdog</a:t>
            </a:r>
            <a:r>
              <a:rPr lang="en-GB" sz="1400"/>
              <a:t> vision.</a:t>
            </a:r>
          </a:p>
          <a:p>
            <a:r>
              <a:rPr lang="en-GB" sz="1400" b="1"/>
              <a:t>DOGGY STANDARD </a:t>
            </a:r>
            <a:r>
              <a:rPr lang="en-GB" sz="1400"/>
              <a:t>- In addition to BASIC format, Doggy has also a very cute tail, powered by one SG-90 servo motor.</a:t>
            </a:r>
          </a:p>
          <a:p>
            <a:r>
              <a:rPr lang="en-GB" sz="1400" b="1"/>
              <a:t>DOGGY ADVANCED (PREMIUM) </a:t>
            </a:r>
            <a:r>
              <a:rPr lang="en-GB" sz="1400"/>
              <a:t>- Doggy increases its capability with two motorized front legs powered by 2 x SG-90 servo motors.</a:t>
            </a:r>
          </a:p>
          <a:p>
            <a:r>
              <a:rPr lang="en-GB" sz="1400" b="1"/>
              <a:t>MINIDOGGY</a:t>
            </a:r>
            <a:r>
              <a:rPr lang="en-GB" sz="1400"/>
              <a:t> - This little Doggy has just a tail moved by one SG-90 servo motor. Little and very friendly!</a:t>
            </a:r>
          </a:p>
          <a:p>
            <a:pPr marL="0" indent="0">
              <a:buNone/>
            </a:pPr>
            <a:r>
              <a:rPr lang="en-GB" sz="1400"/>
              <a:t>Doggy is very easy to build because it’s provided with A4 format design file (DXF/PDF). Just print/copy it and cut, fold, connect!</a:t>
            </a:r>
          </a:p>
          <a:p>
            <a:pPr marL="0" indent="0">
              <a:buNone/>
            </a:pPr>
            <a:endParaRPr lang="en-US" sz="1400"/>
          </a:p>
        </p:txBody>
      </p:sp>
      <p:sp>
        <p:nvSpPr>
          <p:cNvPr id="4" name="Slide Number Placeholder 3"/>
          <p:cNvSpPr>
            <a:spLocks noGrp="1"/>
          </p:cNvSpPr>
          <p:nvPr>
            <p:ph type="sldNum" sz="quarter" idx="4"/>
          </p:nvPr>
        </p:nvSpPr>
        <p:spPr/>
        <p:txBody>
          <a:bodyPr/>
          <a:lstStyle/>
          <a:p>
            <a:fld id="{DCC1C4A4-046B-3E4F-A1E5-DD3794234026}" type="slidenum">
              <a:rPr lang="en-US" smtClean="0"/>
              <a:pPr/>
              <a:t>6</a:t>
            </a:fld>
            <a:endParaRPr lang="en-US"/>
          </a:p>
        </p:txBody>
      </p:sp>
      <p:pic>
        <p:nvPicPr>
          <p:cNvPr id="9" name="Picture 8" descr="A picture containing indoor, table, sitting&#10;&#10;Description generated with very high confidence">
            <a:extLst>
              <a:ext uri="{FF2B5EF4-FFF2-40B4-BE49-F238E27FC236}">
                <a16:creationId xmlns:a16="http://schemas.microsoft.com/office/drawing/2014/main" id="{F27CB91D-07FD-4592-9663-5FE8B855D92C}"/>
              </a:ext>
            </a:extLst>
          </p:cNvPr>
          <p:cNvPicPr>
            <a:picLocks noChangeAspect="1"/>
          </p:cNvPicPr>
          <p:nvPr/>
        </p:nvPicPr>
        <p:blipFill>
          <a:blip r:embed="rId2"/>
          <a:stretch>
            <a:fillRect/>
          </a:stretch>
        </p:blipFill>
        <p:spPr>
          <a:xfrm>
            <a:off x="3708176" y="4969595"/>
            <a:ext cx="2444750" cy="1618529"/>
          </a:xfrm>
          <a:prstGeom prst="rect">
            <a:avLst/>
          </a:prstGeom>
        </p:spPr>
      </p:pic>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sp>
        <p:nvSpPr>
          <p:cNvPr id="15" name="Content Placeholder 2">
            <a:extLst>
              <a:ext uri="{FF2B5EF4-FFF2-40B4-BE49-F238E27FC236}">
                <a16:creationId xmlns:a16="http://schemas.microsoft.com/office/drawing/2014/main" id="{5D3BE2E8-DA91-43B2-971E-89A09797EB4A}"/>
              </a:ext>
            </a:extLst>
          </p:cNvPr>
          <p:cNvSpPr txBox="1">
            <a:spLocks/>
          </p:cNvSpPr>
          <p:nvPr/>
        </p:nvSpPr>
        <p:spPr>
          <a:xfrm>
            <a:off x="7256646" y="4493346"/>
            <a:ext cx="4804724" cy="180902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400"/>
              <a:t>Before let Doggy runs through digital fields, we have to test its features and tune up some little things. </a:t>
            </a:r>
            <a:r>
              <a:rPr lang="en-GB" sz="1400">
                <a:hlinkClick r:id="rId4" action="ppaction://hlinksldjump"/>
              </a:rPr>
              <a:t>Apply the following setup instructions to your Doggy version</a:t>
            </a:r>
            <a:r>
              <a:rPr lang="en-GB" sz="1400"/>
              <a:t>:</a:t>
            </a:r>
          </a:p>
          <a:p>
            <a:r>
              <a:rPr lang="en-GB" sz="1400"/>
              <a:t>Setup and Test Doggy </a:t>
            </a:r>
            <a:r>
              <a:rPr lang="en-GB" sz="1400" err="1"/>
              <a:t>superdog</a:t>
            </a:r>
            <a:r>
              <a:rPr lang="en-GB" sz="1400"/>
              <a:t> vision (HC-SR04)</a:t>
            </a:r>
          </a:p>
          <a:p>
            <a:r>
              <a:rPr lang="en-GB" sz="1400"/>
              <a:t>Setup and Test Doggy tail (SG-90)</a:t>
            </a:r>
          </a:p>
          <a:p>
            <a:r>
              <a:rPr lang="en-GB" sz="1400"/>
              <a:t>Setup and Test Doggy front legs (SG-90)</a:t>
            </a:r>
          </a:p>
        </p:txBody>
      </p:sp>
      <p:pic>
        <p:nvPicPr>
          <p:cNvPr id="16" name="Picture 15">
            <a:extLst>
              <a:ext uri="{FF2B5EF4-FFF2-40B4-BE49-F238E27FC236}">
                <a16:creationId xmlns:a16="http://schemas.microsoft.com/office/drawing/2014/main" id="{55ED46C4-4700-41A9-A8A6-6AE83DBACFC6}"/>
              </a:ext>
            </a:extLst>
          </p:cNvPr>
          <p:cNvPicPr>
            <a:picLocks noChangeAspect="1"/>
          </p:cNvPicPr>
          <p:nvPr/>
        </p:nvPicPr>
        <p:blipFill>
          <a:blip r:embed="rId5"/>
          <a:stretch>
            <a:fillRect/>
          </a:stretch>
        </p:blipFill>
        <p:spPr>
          <a:xfrm>
            <a:off x="7949717" y="1825624"/>
            <a:ext cx="3578254" cy="2406282"/>
          </a:xfrm>
          <a:prstGeom prst="rect">
            <a:avLst/>
          </a:prstGeom>
        </p:spPr>
      </p:pic>
      <p:sp>
        <p:nvSpPr>
          <p:cNvPr id="18" name="Rectangle 17">
            <a:extLst>
              <a:ext uri="{FF2B5EF4-FFF2-40B4-BE49-F238E27FC236}">
                <a16:creationId xmlns:a16="http://schemas.microsoft.com/office/drawing/2014/main" id="{DFAA1B58-B05C-4B56-8252-3A9537CD9481}"/>
              </a:ext>
            </a:extLst>
          </p:cNvPr>
          <p:cNvSpPr/>
          <p:nvPr/>
        </p:nvSpPr>
        <p:spPr>
          <a:xfrm>
            <a:off x="838200" y="5531695"/>
            <a:ext cx="2583469" cy="738664"/>
          </a:xfrm>
          <a:prstGeom prst="rect">
            <a:avLst/>
          </a:prstGeom>
        </p:spPr>
        <p:txBody>
          <a:bodyPr wrap="square">
            <a:spAutoFit/>
          </a:bodyPr>
          <a:lstStyle/>
          <a:p>
            <a:pPr lvl="0">
              <a:spcBef>
                <a:spcPts val="1000"/>
              </a:spcBef>
              <a:buClr>
                <a:srgbClr val="0064FF"/>
              </a:buClr>
            </a:pPr>
            <a:r>
              <a:rPr lang="en-GB" sz="1400" b="1">
                <a:solidFill>
                  <a:prstClr val="black"/>
                </a:solidFill>
                <a:latin typeface="IBM Plex Sans Light" charset="0"/>
              </a:rPr>
              <a:t>Level: some tasks could be tricky but could be performed under adult’s guidance</a:t>
            </a:r>
            <a:endParaRPr lang="en-GB" sz="1400">
              <a:solidFill>
                <a:prstClr val="black"/>
              </a:solidFill>
              <a:latin typeface="IBM Plex Sans Light" charset="0"/>
            </a:endParaRPr>
          </a:p>
        </p:txBody>
      </p:sp>
    </p:spTree>
    <p:extLst>
      <p:ext uri="{BB962C8B-B14F-4D97-AF65-F5344CB8AC3E}">
        <p14:creationId xmlns:p14="http://schemas.microsoft.com/office/powerpoint/2010/main" val="776642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638D2B7-2029-457D-8B75-D6EACED2193F}"/>
              </a:ext>
            </a:extLst>
          </p:cNvPr>
          <p:cNvPicPr>
            <a:picLocks noChangeAspect="1"/>
          </p:cNvPicPr>
          <p:nvPr/>
        </p:nvPicPr>
        <p:blipFill>
          <a:blip r:embed="rId2"/>
          <a:stretch>
            <a:fillRect/>
          </a:stretch>
        </p:blipFill>
        <p:spPr>
          <a:xfrm>
            <a:off x="3156184" y="4837700"/>
            <a:ext cx="7534275" cy="1924050"/>
          </a:xfrm>
          <a:prstGeom prst="rect">
            <a:avLst/>
          </a:prstGeom>
        </p:spPr>
      </p:pic>
      <p:sp>
        <p:nvSpPr>
          <p:cNvPr id="2" name="Title 1"/>
          <p:cNvSpPr>
            <a:spLocks noGrp="1"/>
          </p:cNvSpPr>
          <p:nvPr>
            <p:ph type="title"/>
          </p:nvPr>
        </p:nvSpPr>
        <p:spPr>
          <a:xfrm>
            <a:off x="838199" y="365125"/>
            <a:ext cx="8610737" cy="1325563"/>
          </a:xfrm>
        </p:spPr>
        <p:txBody>
          <a:bodyPr>
            <a:noAutofit/>
          </a:bodyPr>
          <a:lstStyle/>
          <a:p>
            <a:r>
              <a:rPr lang="en-US" sz="2800"/>
              <a:t>Instruction: </a:t>
            </a:r>
            <a:r>
              <a:rPr lang="en-GB" sz="2800">
                <a:solidFill>
                  <a:prstClr val="black"/>
                </a:solidFill>
              </a:rPr>
              <a:t>Tale2.Scene2 –Doggy does push-ups when anything is less that 30cm away</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60</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3" action="ppaction://hlinksldjump"/>
              </a:rPr>
              <a:t>Agenda</a:t>
            </a:r>
            <a:endParaRPr lang="en-US"/>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does push-ups - T02S02e</a:t>
            </a:r>
          </a:p>
        </p:txBody>
      </p:sp>
      <p:sp>
        <p:nvSpPr>
          <p:cNvPr id="19" name="Rectangle 18">
            <a:extLst>
              <a:ext uri="{FF2B5EF4-FFF2-40B4-BE49-F238E27FC236}">
                <a16:creationId xmlns:a16="http://schemas.microsoft.com/office/drawing/2014/main" id="{E356BEDB-CA47-403E-A748-BEA5BC629463}"/>
              </a:ext>
            </a:extLst>
          </p:cNvPr>
          <p:cNvSpPr/>
          <p:nvPr/>
        </p:nvSpPr>
        <p:spPr>
          <a:xfrm>
            <a:off x="471639" y="1690687"/>
            <a:ext cx="7218946" cy="1210588"/>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(part 2… continue):</a:t>
            </a:r>
          </a:p>
          <a:p>
            <a:pPr marL="228600" lvl="0" indent="-228600">
              <a:spcBef>
                <a:spcPts val="1000"/>
              </a:spcBef>
              <a:buClr>
                <a:srgbClr val="0064FF"/>
              </a:buClr>
              <a:buFont typeface="Arial"/>
              <a:buChar char="•"/>
            </a:pPr>
            <a:r>
              <a:rPr lang="en-GB" sz="1400">
                <a:solidFill>
                  <a:prstClr val="black"/>
                </a:solidFill>
                <a:latin typeface="IBM Plex Sans Light" charset="0"/>
              </a:rPr>
              <a:t>drag another SWITCH node from Palette to Working area. Modify it as shown in figure</a:t>
            </a:r>
          </a:p>
          <a:p>
            <a:pPr marL="228600" lvl="0" indent="-228600">
              <a:spcBef>
                <a:spcPts val="1000"/>
              </a:spcBef>
              <a:buClr>
                <a:srgbClr val="0064FF"/>
              </a:buClr>
              <a:buFont typeface="Arial"/>
              <a:buChar char="•"/>
            </a:pPr>
            <a:r>
              <a:rPr lang="en-GB" sz="1400">
                <a:solidFill>
                  <a:prstClr val="black"/>
                </a:solidFill>
                <a:latin typeface="IBM Plex Sans Light" charset="0"/>
              </a:rPr>
              <a:t>drag once FUNCTION node from Palette to Working area. Modify it as shown in figure, inserting the following code that set/increase </a:t>
            </a:r>
            <a:r>
              <a:rPr lang="en-GB" sz="1400" err="1">
                <a:solidFill>
                  <a:prstClr val="black"/>
                </a:solidFill>
                <a:latin typeface="IBM Plex Sans Light" charset="0"/>
              </a:rPr>
              <a:t>pushups</a:t>
            </a:r>
            <a:r>
              <a:rPr lang="en-GB" sz="1400">
                <a:solidFill>
                  <a:prstClr val="black"/>
                </a:solidFill>
                <a:latin typeface="IBM Plex Sans Light" charset="0"/>
              </a:rPr>
              <a:t> count:</a:t>
            </a:r>
          </a:p>
        </p:txBody>
      </p:sp>
      <p:pic>
        <p:nvPicPr>
          <p:cNvPr id="12" name="Picture 11">
            <a:extLst>
              <a:ext uri="{FF2B5EF4-FFF2-40B4-BE49-F238E27FC236}">
                <a16:creationId xmlns:a16="http://schemas.microsoft.com/office/drawing/2014/main" id="{AAB5CEA1-9DBD-46CA-9481-831BA628E313}"/>
              </a:ext>
            </a:extLst>
          </p:cNvPr>
          <p:cNvPicPr>
            <a:picLocks noChangeAspect="1"/>
          </p:cNvPicPr>
          <p:nvPr/>
        </p:nvPicPr>
        <p:blipFill rotWithShape="1">
          <a:blip r:embed="rId4"/>
          <a:srcRect l="32771" r="33173"/>
          <a:stretch/>
        </p:blipFill>
        <p:spPr>
          <a:xfrm>
            <a:off x="9971774" y="0"/>
            <a:ext cx="2217134" cy="1299555"/>
          </a:xfrm>
          <a:prstGeom prst="rect">
            <a:avLst/>
          </a:prstGeom>
        </p:spPr>
      </p:pic>
      <p:pic>
        <p:nvPicPr>
          <p:cNvPr id="3" name="Picture 2">
            <a:extLst>
              <a:ext uri="{FF2B5EF4-FFF2-40B4-BE49-F238E27FC236}">
                <a16:creationId xmlns:a16="http://schemas.microsoft.com/office/drawing/2014/main" id="{0B37CD8A-31E2-4320-BA1A-86CA37A47F49}"/>
              </a:ext>
            </a:extLst>
          </p:cNvPr>
          <p:cNvPicPr>
            <a:picLocks noChangeAspect="1"/>
          </p:cNvPicPr>
          <p:nvPr/>
        </p:nvPicPr>
        <p:blipFill>
          <a:blip r:embed="rId5"/>
          <a:stretch>
            <a:fillRect/>
          </a:stretch>
        </p:blipFill>
        <p:spPr>
          <a:xfrm>
            <a:off x="8065970" y="1422784"/>
            <a:ext cx="3995399" cy="3062111"/>
          </a:xfrm>
          <a:prstGeom prst="rect">
            <a:avLst/>
          </a:prstGeom>
        </p:spPr>
      </p:pic>
      <p:pic>
        <p:nvPicPr>
          <p:cNvPr id="7" name="Picture 6">
            <a:extLst>
              <a:ext uri="{FF2B5EF4-FFF2-40B4-BE49-F238E27FC236}">
                <a16:creationId xmlns:a16="http://schemas.microsoft.com/office/drawing/2014/main" id="{AEC045EE-24CD-4305-BC02-4DDF740759EF}"/>
              </a:ext>
            </a:extLst>
          </p:cNvPr>
          <p:cNvPicPr>
            <a:picLocks noChangeAspect="1"/>
          </p:cNvPicPr>
          <p:nvPr/>
        </p:nvPicPr>
        <p:blipFill>
          <a:blip r:embed="rId6"/>
          <a:stretch>
            <a:fillRect/>
          </a:stretch>
        </p:blipFill>
        <p:spPr>
          <a:xfrm>
            <a:off x="446823" y="2901275"/>
            <a:ext cx="3807543" cy="2237964"/>
          </a:xfrm>
          <a:prstGeom prst="rect">
            <a:avLst/>
          </a:prstGeom>
        </p:spPr>
      </p:pic>
      <p:sp>
        <p:nvSpPr>
          <p:cNvPr id="8" name="Rectangle 7">
            <a:extLst>
              <a:ext uri="{FF2B5EF4-FFF2-40B4-BE49-F238E27FC236}">
                <a16:creationId xmlns:a16="http://schemas.microsoft.com/office/drawing/2014/main" id="{AFFE71E3-3B14-4CAD-933B-109A497B8B75}"/>
              </a:ext>
            </a:extLst>
          </p:cNvPr>
          <p:cNvSpPr/>
          <p:nvPr/>
        </p:nvSpPr>
        <p:spPr>
          <a:xfrm>
            <a:off x="4254367" y="3946483"/>
            <a:ext cx="3807544" cy="1082348"/>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drag once DELAY node from Palette to Working area. Set delay to 2 seconds.</a:t>
            </a:r>
          </a:p>
          <a:p>
            <a:pPr marL="228600" lvl="0" indent="-228600">
              <a:spcBef>
                <a:spcPts val="1000"/>
              </a:spcBef>
              <a:buClr>
                <a:srgbClr val="0064FF"/>
              </a:buClr>
              <a:buFont typeface="Arial"/>
              <a:buChar char="•"/>
            </a:pPr>
            <a:r>
              <a:rPr lang="en-GB" sz="1400">
                <a:solidFill>
                  <a:prstClr val="black"/>
                </a:solidFill>
                <a:latin typeface="IBM Plex Sans Light" charset="0"/>
              </a:rPr>
              <a:t>Connect nodes as show in figure. Pay attention to create the loop!</a:t>
            </a:r>
            <a:endParaRPr lang="en-US"/>
          </a:p>
        </p:txBody>
      </p:sp>
      <p:sp>
        <p:nvSpPr>
          <p:cNvPr id="10" name="Rectangle 9">
            <a:extLst>
              <a:ext uri="{FF2B5EF4-FFF2-40B4-BE49-F238E27FC236}">
                <a16:creationId xmlns:a16="http://schemas.microsoft.com/office/drawing/2014/main" id="{082D0DED-BF03-45B7-A6B1-403ABF01D265}"/>
              </a:ext>
            </a:extLst>
          </p:cNvPr>
          <p:cNvSpPr/>
          <p:nvPr/>
        </p:nvSpPr>
        <p:spPr>
          <a:xfrm>
            <a:off x="3782728" y="3013501"/>
            <a:ext cx="3995399" cy="830997"/>
          </a:xfrm>
          <a:prstGeom prst="rect">
            <a:avLst/>
          </a:prstGeom>
          <a:solidFill>
            <a:schemeClr val="accent3">
              <a:lumMod val="40000"/>
              <a:lumOff val="60000"/>
            </a:schemeClr>
          </a:solidFill>
        </p:spPr>
        <p:txBody>
          <a:bodyPr wrap="square">
            <a:spAutoFit/>
          </a:bodyPr>
          <a:lstStyle/>
          <a:p>
            <a:pPr lvl="0">
              <a:buClr>
                <a:srgbClr val="0064FF"/>
              </a:buClr>
            </a:pPr>
            <a:r>
              <a:rPr lang="en-GB" sz="1200">
                <a:solidFill>
                  <a:prstClr val="black"/>
                </a:solidFill>
                <a:latin typeface="Courier New" panose="02070309020205020404" pitchFamily="49" charset="0"/>
                <a:cs typeface="Courier New" panose="02070309020205020404" pitchFamily="49" charset="0"/>
              </a:rPr>
              <a:t>`var </a:t>
            </a:r>
            <a:r>
              <a:rPr lang="en-GB" sz="1200" err="1">
                <a:solidFill>
                  <a:prstClr val="black"/>
                </a:solidFill>
                <a:latin typeface="Courier New" panose="02070309020205020404" pitchFamily="49" charset="0"/>
                <a:cs typeface="Courier New" panose="02070309020205020404" pitchFamily="49" charset="0"/>
              </a:rPr>
              <a:t>myCount</a:t>
            </a:r>
            <a:r>
              <a:rPr lang="en-GB" sz="1200">
                <a:solidFill>
                  <a:prstClr val="black"/>
                </a:solidFill>
                <a:latin typeface="Courier New" panose="02070309020205020404" pitchFamily="49" charset="0"/>
                <a:cs typeface="Courier New" panose="02070309020205020404" pitchFamily="49" charset="0"/>
              </a:rPr>
              <a:t> = </a:t>
            </a:r>
            <a:r>
              <a:rPr lang="en-GB" sz="1200" err="1">
                <a:solidFill>
                  <a:prstClr val="black"/>
                </a:solidFill>
                <a:latin typeface="Courier New" panose="02070309020205020404" pitchFamily="49" charset="0"/>
                <a:cs typeface="Courier New" panose="02070309020205020404" pitchFamily="49" charset="0"/>
              </a:rPr>
              <a:t>flow.get</a:t>
            </a:r>
            <a:r>
              <a:rPr lang="en-GB" sz="1200">
                <a:solidFill>
                  <a:prstClr val="black"/>
                </a:solidFill>
                <a:latin typeface="Courier New" panose="02070309020205020404" pitchFamily="49" charset="0"/>
                <a:cs typeface="Courier New" panose="02070309020205020404" pitchFamily="49" charset="0"/>
              </a:rPr>
              <a:t>("</a:t>
            </a:r>
            <a:r>
              <a:rPr lang="en-GB" sz="1200" err="1">
                <a:solidFill>
                  <a:prstClr val="black"/>
                </a:solidFill>
                <a:latin typeface="Courier New" panose="02070309020205020404" pitchFamily="49" charset="0"/>
                <a:cs typeface="Courier New" panose="02070309020205020404" pitchFamily="49" charset="0"/>
              </a:rPr>
              <a:t>pushups</a:t>
            </a:r>
            <a:r>
              <a:rPr lang="en-GB" sz="1200">
                <a:solidFill>
                  <a:prstClr val="black"/>
                </a:solidFill>
                <a:latin typeface="Courier New" panose="02070309020205020404" pitchFamily="49" charset="0"/>
                <a:cs typeface="Courier New" panose="02070309020205020404" pitchFamily="49" charset="0"/>
              </a:rPr>
              <a:t>") || 0;</a:t>
            </a:r>
          </a:p>
          <a:p>
            <a:pPr lvl="0">
              <a:buClr>
                <a:srgbClr val="0064FF"/>
              </a:buClr>
            </a:pPr>
            <a:r>
              <a:rPr lang="en-GB" sz="1200" err="1">
                <a:solidFill>
                  <a:prstClr val="black"/>
                </a:solidFill>
                <a:latin typeface="Courier New" panose="02070309020205020404" pitchFamily="49" charset="0"/>
                <a:cs typeface="Courier New" panose="02070309020205020404" pitchFamily="49" charset="0"/>
              </a:rPr>
              <a:t>myCount</a:t>
            </a:r>
            <a:r>
              <a:rPr lang="en-GB" sz="1200">
                <a:solidFill>
                  <a:prstClr val="black"/>
                </a:solidFill>
                <a:latin typeface="Courier New" panose="02070309020205020404" pitchFamily="49" charset="0"/>
                <a:cs typeface="Courier New" panose="02070309020205020404" pitchFamily="49" charset="0"/>
              </a:rPr>
              <a:t> += 1;</a:t>
            </a:r>
          </a:p>
          <a:p>
            <a:pPr lvl="0">
              <a:buClr>
                <a:srgbClr val="0064FF"/>
              </a:buClr>
            </a:pPr>
            <a:r>
              <a:rPr lang="en-GB" sz="1200" err="1">
                <a:solidFill>
                  <a:prstClr val="black"/>
                </a:solidFill>
                <a:latin typeface="Courier New" panose="02070309020205020404" pitchFamily="49" charset="0"/>
                <a:cs typeface="Courier New" panose="02070309020205020404" pitchFamily="49" charset="0"/>
              </a:rPr>
              <a:t>flow.set</a:t>
            </a:r>
            <a:r>
              <a:rPr lang="en-GB" sz="1200">
                <a:solidFill>
                  <a:prstClr val="black"/>
                </a:solidFill>
                <a:latin typeface="Courier New" panose="02070309020205020404" pitchFamily="49" charset="0"/>
                <a:cs typeface="Courier New" panose="02070309020205020404" pitchFamily="49" charset="0"/>
              </a:rPr>
              <a:t>("</a:t>
            </a:r>
            <a:r>
              <a:rPr lang="en-GB" sz="1200" err="1">
                <a:solidFill>
                  <a:prstClr val="black"/>
                </a:solidFill>
                <a:latin typeface="Courier New" panose="02070309020205020404" pitchFamily="49" charset="0"/>
                <a:cs typeface="Courier New" panose="02070309020205020404" pitchFamily="49" charset="0"/>
              </a:rPr>
              <a:t>pushups</a:t>
            </a:r>
            <a:r>
              <a:rPr lang="en-GB" sz="1200">
                <a:solidFill>
                  <a:prstClr val="black"/>
                </a:solidFill>
                <a:latin typeface="Courier New" panose="02070309020205020404" pitchFamily="49" charset="0"/>
                <a:cs typeface="Courier New" panose="02070309020205020404" pitchFamily="49" charset="0"/>
              </a:rPr>
              <a:t>", </a:t>
            </a:r>
            <a:r>
              <a:rPr lang="en-GB" sz="1200" err="1">
                <a:solidFill>
                  <a:prstClr val="black"/>
                </a:solidFill>
                <a:latin typeface="Courier New" panose="02070309020205020404" pitchFamily="49" charset="0"/>
                <a:cs typeface="Courier New" panose="02070309020205020404" pitchFamily="49" charset="0"/>
              </a:rPr>
              <a:t>myCount</a:t>
            </a:r>
            <a:r>
              <a:rPr lang="en-GB" sz="1200">
                <a:solidFill>
                  <a:prstClr val="black"/>
                </a:solidFill>
                <a:latin typeface="Courier New" panose="02070309020205020404" pitchFamily="49" charset="0"/>
                <a:cs typeface="Courier New" panose="02070309020205020404" pitchFamily="49" charset="0"/>
              </a:rPr>
              <a:t>);</a:t>
            </a:r>
          </a:p>
          <a:p>
            <a:pPr lvl="0">
              <a:buClr>
                <a:srgbClr val="0064FF"/>
              </a:buClr>
            </a:pPr>
            <a:r>
              <a:rPr lang="en-GB" sz="1200">
                <a:solidFill>
                  <a:prstClr val="black"/>
                </a:solidFill>
                <a:latin typeface="Courier New" panose="02070309020205020404" pitchFamily="49" charset="0"/>
                <a:cs typeface="Courier New" panose="02070309020205020404" pitchFamily="49" charset="0"/>
              </a:rPr>
              <a:t>return </a:t>
            </a:r>
            <a:r>
              <a:rPr lang="en-GB" sz="1200" err="1">
                <a:solidFill>
                  <a:prstClr val="black"/>
                </a:solidFill>
                <a:latin typeface="Courier New" panose="02070309020205020404" pitchFamily="49" charset="0"/>
                <a:cs typeface="Courier New" panose="02070309020205020404" pitchFamily="49" charset="0"/>
              </a:rPr>
              <a:t>msg</a:t>
            </a:r>
            <a:r>
              <a:rPr lang="en-GB" sz="1200">
                <a:solidFill>
                  <a:prstClr val="black"/>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87528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Autofit/>
          </a:bodyPr>
          <a:lstStyle/>
          <a:p>
            <a:r>
              <a:rPr lang="en-US" sz="2800"/>
              <a:t>Instruction: </a:t>
            </a:r>
            <a:r>
              <a:rPr lang="en-GB" sz="2800">
                <a:solidFill>
                  <a:prstClr val="black"/>
                </a:solidFill>
              </a:rPr>
              <a:t>Tale2.Scene2 –Doggy does push-ups when anything is less that 30cm away</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61</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4" action="ppaction://hlinksldjump"/>
              </a:rPr>
              <a:t>Agenda</a:t>
            </a:r>
            <a:endParaRPr lang="en-US"/>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Doggy does push-ups - T02S02f</a:t>
            </a:r>
          </a:p>
        </p:txBody>
      </p:sp>
      <p:sp>
        <p:nvSpPr>
          <p:cNvPr id="19" name="Rectangle 18">
            <a:extLst>
              <a:ext uri="{FF2B5EF4-FFF2-40B4-BE49-F238E27FC236}">
                <a16:creationId xmlns:a16="http://schemas.microsoft.com/office/drawing/2014/main" id="{E356BEDB-CA47-403E-A748-BEA5BC629463}"/>
              </a:ext>
            </a:extLst>
          </p:cNvPr>
          <p:cNvSpPr/>
          <p:nvPr/>
        </p:nvSpPr>
        <p:spPr>
          <a:xfrm>
            <a:off x="471639" y="1690687"/>
            <a:ext cx="4221828" cy="1728678"/>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(part 2… continue):</a:t>
            </a:r>
          </a:p>
          <a:p>
            <a:pPr marL="228600" lvl="0" indent="-228600">
              <a:spcBef>
                <a:spcPts val="1000"/>
              </a:spcBef>
              <a:buClr>
                <a:srgbClr val="0064FF"/>
              </a:buClr>
              <a:buFont typeface="Arial"/>
              <a:buChar char="•"/>
            </a:pPr>
            <a:r>
              <a:rPr lang="en-GB" sz="1400">
                <a:solidFill>
                  <a:prstClr val="black"/>
                </a:solidFill>
                <a:latin typeface="IBM Plex Sans Light" charset="0"/>
              </a:rPr>
              <a:t>we need to instantiate count variable </a:t>
            </a:r>
            <a:r>
              <a:rPr lang="en-GB" sz="1400" b="1">
                <a:solidFill>
                  <a:prstClr val="black"/>
                </a:solidFill>
                <a:latin typeface="IBM Plex Sans Light" charset="0"/>
              </a:rPr>
              <a:t>(teacher/</a:t>
            </a:r>
            <a:r>
              <a:rPr lang="en-GB" sz="1400" b="1" err="1">
                <a:solidFill>
                  <a:prstClr val="black"/>
                </a:solidFill>
                <a:latin typeface="IBM Plex Sans Light" charset="0"/>
              </a:rPr>
              <a:t>IBMers</a:t>
            </a:r>
            <a:r>
              <a:rPr lang="en-GB" sz="1400" b="1">
                <a:solidFill>
                  <a:prstClr val="black"/>
                </a:solidFill>
                <a:latin typeface="IBM Plex Sans Light" charset="0"/>
              </a:rPr>
              <a:t>, introduce this concept to classroom)</a:t>
            </a:r>
            <a:r>
              <a:rPr lang="en-GB" sz="1400">
                <a:solidFill>
                  <a:prstClr val="black"/>
                </a:solidFill>
                <a:latin typeface="IBM Plex Sans Light" charset="0"/>
              </a:rPr>
              <a:t>. Drag once INJECT node to Working area and copy "reset push-up count" node. Configure INJECT node as shown and connect nodes. Press DEPLOY button</a:t>
            </a:r>
          </a:p>
        </p:txBody>
      </p:sp>
      <p:pic>
        <p:nvPicPr>
          <p:cNvPr id="12" name="Picture 11">
            <a:extLst>
              <a:ext uri="{FF2B5EF4-FFF2-40B4-BE49-F238E27FC236}">
                <a16:creationId xmlns:a16="http://schemas.microsoft.com/office/drawing/2014/main" id="{AAB5CEA1-9DBD-46CA-9481-831BA628E313}"/>
              </a:ext>
            </a:extLst>
          </p:cNvPr>
          <p:cNvPicPr>
            <a:picLocks noChangeAspect="1"/>
          </p:cNvPicPr>
          <p:nvPr/>
        </p:nvPicPr>
        <p:blipFill rotWithShape="1">
          <a:blip r:embed="rId5"/>
          <a:srcRect l="32771" r="33173"/>
          <a:stretch/>
        </p:blipFill>
        <p:spPr>
          <a:xfrm>
            <a:off x="9971774" y="0"/>
            <a:ext cx="2217134" cy="1299555"/>
          </a:xfrm>
          <a:prstGeom prst="rect">
            <a:avLst/>
          </a:prstGeom>
        </p:spPr>
      </p:pic>
      <p:pic>
        <p:nvPicPr>
          <p:cNvPr id="5" name="Picture 4">
            <a:extLst>
              <a:ext uri="{FF2B5EF4-FFF2-40B4-BE49-F238E27FC236}">
                <a16:creationId xmlns:a16="http://schemas.microsoft.com/office/drawing/2014/main" id="{1EBBD5F9-3204-495B-A992-0494B705F7D7}"/>
              </a:ext>
            </a:extLst>
          </p:cNvPr>
          <p:cNvPicPr>
            <a:picLocks noChangeAspect="1"/>
          </p:cNvPicPr>
          <p:nvPr/>
        </p:nvPicPr>
        <p:blipFill>
          <a:blip r:embed="rId6"/>
          <a:stretch>
            <a:fillRect/>
          </a:stretch>
        </p:blipFill>
        <p:spPr>
          <a:xfrm>
            <a:off x="725572" y="3515515"/>
            <a:ext cx="3452963" cy="2482251"/>
          </a:xfrm>
          <a:prstGeom prst="rect">
            <a:avLst/>
          </a:prstGeom>
        </p:spPr>
      </p:pic>
      <p:pic>
        <p:nvPicPr>
          <p:cNvPr id="6" name="Picture 5">
            <a:extLst>
              <a:ext uri="{FF2B5EF4-FFF2-40B4-BE49-F238E27FC236}">
                <a16:creationId xmlns:a16="http://schemas.microsoft.com/office/drawing/2014/main" id="{05CE2321-20F0-47B9-B813-C71AA1F5DE0D}"/>
              </a:ext>
            </a:extLst>
          </p:cNvPr>
          <p:cNvPicPr>
            <a:picLocks noChangeAspect="1"/>
          </p:cNvPicPr>
          <p:nvPr/>
        </p:nvPicPr>
        <p:blipFill>
          <a:blip r:embed="rId7"/>
          <a:stretch>
            <a:fillRect/>
          </a:stretch>
        </p:blipFill>
        <p:spPr>
          <a:xfrm>
            <a:off x="4693467" y="1690688"/>
            <a:ext cx="7534275" cy="1924050"/>
          </a:xfrm>
          <a:prstGeom prst="rect">
            <a:avLst/>
          </a:prstGeom>
        </p:spPr>
      </p:pic>
      <p:pic>
        <p:nvPicPr>
          <p:cNvPr id="8" name="t02s02.Doggy.PushUps">
            <a:hlinkClick r:id="" action="ppaction://media"/>
            <a:extLst>
              <a:ext uri="{FF2B5EF4-FFF2-40B4-BE49-F238E27FC236}">
                <a16:creationId xmlns:a16="http://schemas.microsoft.com/office/drawing/2014/main" id="{9E0698F3-6BB5-4279-910B-A53596F24AB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3998" r="13066"/>
          <a:stretch/>
        </p:blipFill>
        <p:spPr>
          <a:xfrm>
            <a:off x="7388178" y="3635775"/>
            <a:ext cx="3452963" cy="3086100"/>
          </a:xfrm>
          <a:prstGeom prst="rect">
            <a:avLst/>
          </a:prstGeom>
        </p:spPr>
      </p:pic>
      <p:sp>
        <p:nvSpPr>
          <p:cNvPr id="13" name="Rectangle 12">
            <a:extLst>
              <a:ext uri="{FF2B5EF4-FFF2-40B4-BE49-F238E27FC236}">
                <a16:creationId xmlns:a16="http://schemas.microsoft.com/office/drawing/2014/main" id="{6FE1549B-5098-4A65-B528-D31890789671}"/>
              </a:ext>
            </a:extLst>
          </p:cNvPr>
          <p:cNvSpPr/>
          <p:nvPr/>
        </p:nvSpPr>
        <p:spPr>
          <a:xfrm>
            <a:off x="4586379" y="4932233"/>
            <a:ext cx="2677886" cy="1641475"/>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What happen when an obstacle reaches Doggy?</a:t>
            </a:r>
          </a:p>
          <a:p>
            <a:pPr>
              <a:spcBef>
                <a:spcPts val="1000"/>
              </a:spcBef>
              <a:buClr>
                <a:srgbClr val="0064FF"/>
              </a:buClr>
            </a:pPr>
            <a:r>
              <a:rPr lang="en-GB" sz="1400" b="1" i="1">
                <a:solidFill>
                  <a:prstClr val="black"/>
                </a:solidFill>
                <a:latin typeface="IBM Plex Sans Light" charset="0"/>
              </a:rPr>
              <a:t>What happen if the object stays away from Doggy?</a:t>
            </a:r>
          </a:p>
          <a:p>
            <a:pPr>
              <a:spcBef>
                <a:spcPts val="1000"/>
              </a:spcBef>
              <a:buClr>
                <a:srgbClr val="0064FF"/>
              </a:buClr>
            </a:pPr>
            <a:r>
              <a:rPr lang="en-GB" sz="1400" b="1" i="1">
                <a:solidFill>
                  <a:prstClr val="black"/>
                </a:solidFill>
                <a:latin typeface="IBM Plex Sans Light" charset="0"/>
              </a:rPr>
              <a:t>What happen if the object stays in front of Doggy’s eyes?</a:t>
            </a:r>
          </a:p>
        </p:txBody>
      </p:sp>
    </p:spTree>
    <p:extLst>
      <p:ext uri="{BB962C8B-B14F-4D97-AF65-F5344CB8AC3E}">
        <p14:creationId xmlns:p14="http://schemas.microsoft.com/office/powerpoint/2010/main" val="344726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931443" cy="1325563"/>
          </a:xfrm>
        </p:spPr>
        <p:txBody>
          <a:bodyPr>
            <a:noAutofit/>
          </a:bodyPr>
          <a:lstStyle/>
          <a:p>
            <a:r>
              <a:rPr lang="en-US" sz="2800" b="1"/>
              <a:t>Challenge T2C1</a:t>
            </a:r>
            <a:r>
              <a:rPr lang="en-US" sz="2800"/>
              <a:t>: </a:t>
            </a:r>
            <a:r>
              <a:rPr lang="en-GB" sz="2800">
                <a:solidFill>
                  <a:prstClr val="black"/>
                </a:solidFill>
              </a:rPr>
              <a:t>Doggy doesn't like to do exercises. When it start a series, if nothing is near to it, it moves its tail instead of doing push-ups.</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62</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2765632" y="6449927"/>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 could be tricky but could be performed under adult’s guidance</a:t>
            </a:r>
            <a:endParaRPr lang="en-GB" sz="1400"/>
          </a:p>
          <a:p>
            <a:pPr marL="0" indent="0">
              <a:buFont typeface="Arial"/>
              <a:buNone/>
            </a:pPr>
            <a:endParaRPr lang="en-US" sz="1400"/>
          </a:p>
        </p:txBody>
      </p:sp>
      <p:pic>
        <p:nvPicPr>
          <p:cNvPr id="10" name="Picture 9">
            <a:extLst>
              <a:ext uri="{FF2B5EF4-FFF2-40B4-BE49-F238E27FC236}">
                <a16:creationId xmlns:a16="http://schemas.microsoft.com/office/drawing/2014/main" id="{46143DE1-61AD-4C50-B631-31C278043C1B}"/>
              </a:ext>
            </a:extLst>
          </p:cNvPr>
          <p:cNvPicPr>
            <a:picLocks noChangeAspect="1"/>
          </p:cNvPicPr>
          <p:nvPr/>
        </p:nvPicPr>
        <p:blipFill rotWithShape="1">
          <a:blip r:embed="rId3"/>
          <a:srcRect l="32771" r="33173"/>
          <a:stretch/>
        </p:blipFill>
        <p:spPr>
          <a:xfrm>
            <a:off x="9971774" y="0"/>
            <a:ext cx="2217134" cy="1299555"/>
          </a:xfrm>
          <a:prstGeom prst="rect">
            <a:avLst/>
          </a:prstGeom>
        </p:spPr>
      </p:pic>
      <p:sp>
        <p:nvSpPr>
          <p:cNvPr id="15" name="Rectangle 14">
            <a:extLst>
              <a:ext uri="{FF2B5EF4-FFF2-40B4-BE49-F238E27FC236}">
                <a16:creationId xmlns:a16="http://schemas.microsoft.com/office/drawing/2014/main" id="{BF00030D-20B2-4ED9-81F8-F3F36352E9F7}"/>
              </a:ext>
            </a:extLst>
          </p:cNvPr>
          <p:cNvSpPr/>
          <p:nvPr/>
        </p:nvSpPr>
        <p:spPr>
          <a:xfrm>
            <a:off x="2363698" y="5555627"/>
            <a:ext cx="7608076" cy="461665"/>
          </a:xfrm>
          <a:prstGeom prst="rect">
            <a:avLst/>
          </a:prstGeom>
        </p:spPr>
        <p:txBody>
          <a:bodyPr wrap="square">
            <a:spAutoFit/>
          </a:bodyPr>
          <a:lstStyle/>
          <a:p>
            <a:pPr lvl="0">
              <a:spcBef>
                <a:spcPts val="1000"/>
              </a:spcBef>
              <a:buClr>
                <a:srgbClr val="0064FF"/>
              </a:buClr>
            </a:pPr>
            <a:r>
              <a:rPr lang="en-GB" sz="2400">
                <a:solidFill>
                  <a:prstClr val="black"/>
                </a:solidFill>
                <a:latin typeface="IBM Plex Sans Light" charset="0"/>
              </a:rPr>
              <a:t>In the next slides you can find </a:t>
            </a:r>
            <a:r>
              <a:rPr lang="en-GB" sz="2400" b="1">
                <a:solidFill>
                  <a:prstClr val="black"/>
                </a:solidFill>
                <a:latin typeface="IBM Plex Sans Light" charset="0"/>
              </a:rPr>
              <a:t>one of many </a:t>
            </a:r>
            <a:r>
              <a:rPr lang="en-GB" sz="2400">
                <a:solidFill>
                  <a:prstClr val="black"/>
                </a:solidFill>
                <a:latin typeface="IBM Plex Sans Light" charset="0"/>
              </a:rPr>
              <a:t>solution</a:t>
            </a:r>
          </a:p>
        </p:txBody>
      </p:sp>
      <p:sp>
        <p:nvSpPr>
          <p:cNvPr id="16" name="Diagonal Stripe 15">
            <a:extLst>
              <a:ext uri="{FF2B5EF4-FFF2-40B4-BE49-F238E27FC236}">
                <a16:creationId xmlns:a16="http://schemas.microsoft.com/office/drawing/2014/main" id="{895C9D48-106F-4807-99C4-D74C64847E92}"/>
              </a:ext>
            </a:extLst>
          </p:cNvPr>
          <p:cNvSpPr/>
          <p:nvPr/>
        </p:nvSpPr>
        <p:spPr>
          <a:xfrm rot="1182487">
            <a:off x="3480324" y="3465075"/>
            <a:ext cx="222289" cy="469728"/>
          </a:xfrm>
          <a:prstGeom prst="diagStripe">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B82F16CF-DFA5-49E1-8473-254C4473029E}"/>
              </a:ext>
            </a:extLst>
          </p:cNvPr>
          <p:cNvSpPr/>
          <p:nvPr/>
        </p:nvSpPr>
        <p:spPr>
          <a:xfrm>
            <a:off x="2907784" y="3701988"/>
            <a:ext cx="1145806" cy="728291"/>
          </a:xfrm>
          <a:prstGeom prst="roundRect">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Flowchart: Manual Operation 18">
            <a:extLst>
              <a:ext uri="{FF2B5EF4-FFF2-40B4-BE49-F238E27FC236}">
                <a16:creationId xmlns:a16="http://schemas.microsoft.com/office/drawing/2014/main" id="{DEC6758E-8532-45D7-AB5B-3C1059E57C2D}"/>
              </a:ext>
            </a:extLst>
          </p:cNvPr>
          <p:cNvSpPr/>
          <p:nvPr/>
        </p:nvSpPr>
        <p:spPr>
          <a:xfrm flipV="1">
            <a:off x="3059146" y="4430279"/>
            <a:ext cx="202497" cy="286523"/>
          </a:xfrm>
          <a:prstGeom prst="flowChartManualOperation">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Flowchart: Manual Operation 19">
            <a:extLst>
              <a:ext uri="{FF2B5EF4-FFF2-40B4-BE49-F238E27FC236}">
                <a16:creationId xmlns:a16="http://schemas.microsoft.com/office/drawing/2014/main" id="{C1356A10-FAD0-48A3-A62F-12060159D1A5}"/>
              </a:ext>
            </a:extLst>
          </p:cNvPr>
          <p:cNvSpPr/>
          <p:nvPr/>
        </p:nvSpPr>
        <p:spPr>
          <a:xfrm flipV="1">
            <a:off x="3667515" y="4424427"/>
            <a:ext cx="202497" cy="286523"/>
          </a:xfrm>
          <a:prstGeom prst="flowChartManualOperation">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A58C070B-3782-4D4E-B601-4DA4E58A190E}"/>
              </a:ext>
            </a:extLst>
          </p:cNvPr>
          <p:cNvSpPr/>
          <p:nvPr/>
        </p:nvSpPr>
        <p:spPr>
          <a:xfrm>
            <a:off x="2907784" y="4044198"/>
            <a:ext cx="1145806" cy="364145"/>
          </a:xfrm>
          <a:prstGeom prst="roundRect">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CED28CC2-430A-488F-863F-C3CBD3D693B1}"/>
              </a:ext>
            </a:extLst>
          </p:cNvPr>
          <p:cNvSpPr/>
          <p:nvPr/>
        </p:nvSpPr>
        <p:spPr>
          <a:xfrm>
            <a:off x="3059146" y="3779836"/>
            <a:ext cx="202497" cy="202497"/>
          </a:xfrm>
          <a:prstGeom prst="ellipse">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E25F9510-A762-4D58-A7CB-94E1D5892A2F}"/>
              </a:ext>
            </a:extLst>
          </p:cNvPr>
          <p:cNvSpPr/>
          <p:nvPr/>
        </p:nvSpPr>
        <p:spPr>
          <a:xfrm>
            <a:off x="3667515" y="3779836"/>
            <a:ext cx="202497" cy="202497"/>
          </a:xfrm>
          <a:prstGeom prst="ellipse">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Flowchart: Delay 23">
            <a:extLst>
              <a:ext uri="{FF2B5EF4-FFF2-40B4-BE49-F238E27FC236}">
                <a16:creationId xmlns:a16="http://schemas.microsoft.com/office/drawing/2014/main" id="{94D68ED0-DCDA-496C-BD11-999008CE7A22}"/>
              </a:ext>
            </a:extLst>
          </p:cNvPr>
          <p:cNvSpPr/>
          <p:nvPr/>
        </p:nvSpPr>
        <p:spPr>
          <a:xfrm rot="5400000">
            <a:off x="3396796" y="3944144"/>
            <a:ext cx="167058" cy="444578"/>
          </a:xfrm>
          <a:prstGeom prst="flowChartDelay">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Flowchart: Delay 24">
            <a:extLst>
              <a:ext uri="{FF2B5EF4-FFF2-40B4-BE49-F238E27FC236}">
                <a16:creationId xmlns:a16="http://schemas.microsoft.com/office/drawing/2014/main" id="{7278C302-0774-4566-BF23-2A5A7AB102DC}"/>
              </a:ext>
            </a:extLst>
          </p:cNvPr>
          <p:cNvSpPr/>
          <p:nvPr/>
        </p:nvSpPr>
        <p:spPr>
          <a:xfrm rot="5400000">
            <a:off x="3344351" y="4304256"/>
            <a:ext cx="286523" cy="289610"/>
          </a:xfrm>
          <a:prstGeom prst="flowChartDelay">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Diagonal Stripe 25">
            <a:extLst>
              <a:ext uri="{FF2B5EF4-FFF2-40B4-BE49-F238E27FC236}">
                <a16:creationId xmlns:a16="http://schemas.microsoft.com/office/drawing/2014/main" id="{211470D2-BBEE-497A-BF94-DB2E06FA0E2B}"/>
              </a:ext>
            </a:extLst>
          </p:cNvPr>
          <p:cNvSpPr/>
          <p:nvPr/>
        </p:nvSpPr>
        <p:spPr>
          <a:xfrm>
            <a:off x="2749107" y="3701988"/>
            <a:ext cx="222294" cy="280345"/>
          </a:xfrm>
          <a:prstGeom prst="diagStripe">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Diagonal Stripe 26">
            <a:extLst>
              <a:ext uri="{FF2B5EF4-FFF2-40B4-BE49-F238E27FC236}">
                <a16:creationId xmlns:a16="http://schemas.microsoft.com/office/drawing/2014/main" id="{F64A641E-ED0B-4F52-842D-A38DE4F7E53D}"/>
              </a:ext>
            </a:extLst>
          </p:cNvPr>
          <p:cNvSpPr/>
          <p:nvPr/>
        </p:nvSpPr>
        <p:spPr>
          <a:xfrm flipH="1">
            <a:off x="3992955" y="3701988"/>
            <a:ext cx="222294" cy="280345"/>
          </a:xfrm>
          <a:prstGeom prst="diagStripe">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Speech Bubble: Oval 27">
            <a:extLst>
              <a:ext uri="{FF2B5EF4-FFF2-40B4-BE49-F238E27FC236}">
                <a16:creationId xmlns:a16="http://schemas.microsoft.com/office/drawing/2014/main" id="{5C118888-9029-4664-9FB1-38FF930C52F6}"/>
              </a:ext>
            </a:extLst>
          </p:cNvPr>
          <p:cNvSpPr/>
          <p:nvPr/>
        </p:nvSpPr>
        <p:spPr>
          <a:xfrm>
            <a:off x="2971401" y="1901143"/>
            <a:ext cx="3124599" cy="1352899"/>
          </a:xfrm>
          <a:prstGeom prst="wedgeEllipseCallout">
            <a:avLst>
              <a:gd name="adj1" fmla="val -39354"/>
              <a:gd name="adj2" fmla="val 68986"/>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Is there anybody?</a:t>
            </a:r>
          </a:p>
        </p:txBody>
      </p:sp>
      <p:sp>
        <p:nvSpPr>
          <p:cNvPr id="29" name="Diagonal Stripe 28">
            <a:extLst>
              <a:ext uri="{FF2B5EF4-FFF2-40B4-BE49-F238E27FC236}">
                <a16:creationId xmlns:a16="http://schemas.microsoft.com/office/drawing/2014/main" id="{EEE33E8D-F792-4B97-A30D-042F46D8FD66}"/>
              </a:ext>
            </a:extLst>
          </p:cNvPr>
          <p:cNvSpPr/>
          <p:nvPr/>
        </p:nvSpPr>
        <p:spPr>
          <a:xfrm rot="1182487">
            <a:off x="7327064" y="3909558"/>
            <a:ext cx="222289" cy="469728"/>
          </a:xfrm>
          <a:prstGeom prst="diagStripe">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B75D53ED-F36A-413D-8054-4FA267C70519}"/>
              </a:ext>
            </a:extLst>
          </p:cNvPr>
          <p:cNvSpPr/>
          <p:nvPr/>
        </p:nvSpPr>
        <p:spPr>
          <a:xfrm>
            <a:off x="6754524" y="4146472"/>
            <a:ext cx="1145806" cy="728291"/>
          </a:xfrm>
          <a:prstGeom prst="roundRect">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Flowchart: Manual Operation 30">
            <a:extLst>
              <a:ext uri="{FF2B5EF4-FFF2-40B4-BE49-F238E27FC236}">
                <a16:creationId xmlns:a16="http://schemas.microsoft.com/office/drawing/2014/main" id="{973746FB-71C0-4464-812F-A3852902755A}"/>
              </a:ext>
            </a:extLst>
          </p:cNvPr>
          <p:cNvSpPr/>
          <p:nvPr/>
        </p:nvSpPr>
        <p:spPr>
          <a:xfrm flipV="1">
            <a:off x="6905885" y="4874762"/>
            <a:ext cx="202497" cy="286523"/>
          </a:xfrm>
          <a:prstGeom prst="flowChartManualOperation">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Flowchart: Manual Operation 31">
            <a:extLst>
              <a:ext uri="{FF2B5EF4-FFF2-40B4-BE49-F238E27FC236}">
                <a16:creationId xmlns:a16="http://schemas.microsoft.com/office/drawing/2014/main" id="{D80B348D-1243-4199-B407-29B941785C62}"/>
              </a:ext>
            </a:extLst>
          </p:cNvPr>
          <p:cNvSpPr/>
          <p:nvPr/>
        </p:nvSpPr>
        <p:spPr>
          <a:xfrm flipV="1">
            <a:off x="7514255" y="4868910"/>
            <a:ext cx="202497" cy="286523"/>
          </a:xfrm>
          <a:prstGeom prst="flowChartManualOperation">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488D2CBE-7215-41BF-B708-5A41D94DD7E5}"/>
              </a:ext>
            </a:extLst>
          </p:cNvPr>
          <p:cNvSpPr/>
          <p:nvPr/>
        </p:nvSpPr>
        <p:spPr>
          <a:xfrm>
            <a:off x="6754524" y="4488682"/>
            <a:ext cx="1145806" cy="364145"/>
          </a:xfrm>
          <a:prstGeom prst="roundRect">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694BD369-4407-44B5-A4A6-64E847D39454}"/>
              </a:ext>
            </a:extLst>
          </p:cNvPr>
          <p:cNvSpPr/>
          <p:nvPr/>
        </p:nvSpPr>
        <p:spPr>
          <a:xfrm>
            <a:off x="6905885" y="4224319"/>
            <a:ext cx="202497" cy="202497"/>
          </a:xfrm>
          <a:prstGeom prst="ellipse">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635BB8DB-4143-4F55-9ABE-9F8ADF4F8CD1}"/>
              </a:ext>
            </a:extLst>
          </p:cNvPr>
          <p:cNvSpPr/>
          <p:nvPr/>
        </p:nvSpPr>
        <p:spPr>
          <a:xfrm>
            <a:off x="7514255" y="4224319"/>
            <a:ext cx="202497" cy="202497"/>
          </a:xfrm>
          <a:prstGeom prst="ellipse">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Flowchart: Delay 35">
            <a:extLst>
              <a:ext uri="{FF2B5EF4-FFF2-40B4-BE49-F238E27FC236}">
                <a16:creationId xmlns:a16="http://schemas.microsoft.com/office/drawing/2014/main" id="{1907DBCD-9264-4714-A1E1-723DE6CEC86D}"/>
              </a:ext>
            </a:extLst>
          </p:cNvPr>
          <p:cNvSpPr/>
          <p:nvPr/>
        </p:nvSpPr>
        <p:spPr>
          <a:xfrm rot="5400000">
            <a:off x="7243535" y="4388627"/>
            <a:ext cx="167058" cy="444578"/>
          </a:xfrm>
          <a:prstGeom prst="flowChartDelay">
            <a:avLst/>
          </a:prstGeom>
          <a:solidFill>
            <a:sysClr val="windowText" lastClr="0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Flowchart: Delay 36">
            <a:extLst>
              <a:ext uri="{FF2B5EF4-FFF2-40B4-BE49-F238E27FC236}">
                <a16:creationId xmlns:a16="http://schemas.microsoft.com/office/drawing/2014/main" id="{7780EF28-C9FB-41A8-BC28-812F0BFC396A}"/>
              </a:ext>
            </a:extLst>
          </p:cNvPr>
          <p:cNvSpPr/>
          <p:nvPr/>
        </p:nvSpPr>
        <p:spPr>
          <a:xfrm rot="5400000">
            <a:off x="7191090" y="4748740"/>
            <a:ext cx="286523" cy="289610"/>
          </a:xfrm>
          <a:prstGeom prst="flowChartDelay">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Diagonal Stripe 37">
            <a:extLst>
              <a:ext uri="{FF2B5EF4-FFF2-40B4-BE49-F238E27FC236}">
                <a16:creationId xmlns:a16="http://schemas.microsoft.com/office/drawing/2014/main" id="{FD7BC2FC-BABA-4FE5-AC2B-394D751B0CC6}"/>
              </a:ext>
            </a:extLst>
          </p:cNvPr>
          <p:cNvSpPr/>
          <p:nvPr/>
        </p:nvSpPr>
        <p:spPr>
          <a:xfrm>
            <a:off x="6595847" y="4146472"/>
            <a:ext cx="222294" cy="280345"/>
          </a:xfrm>
          <a:prstGeom prst="diagStripe">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Diagonal Stripe 38">
            <a:extLst>
              <a:ext uri="{FF2B5EF4-FFF2-40B4-BE49-F238E27FC236}">
                <a16:creationId xmlns:a16="http://schemas.microsoft.com/office/drawing/2014/main" id="{14E8CB81-3FB9-454B-BE5C-071A6FDAC13B}"/>
              </a:ext>
            </a:extLst>
          </p:cNvPr>
          <p:cNvSpPr/>
          <p:nvPr/>
        </p:nvSpPr>
        <p:spPr>
          <a:xfrm flipH="1">
            <a:off x="7839695" y="4146472"/>
            <a:ext cx="222294" cy="280345"/>
          </a:xfrm>
          <a:prstGeom prst="diagStripe">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Speech Bubble: Oval 39">
            <a:extLst>
              <a:ext uri="{FF2B5EF4-FFF2-40B4-BE49-F238E27FC236}">
                <a16:creationId xmlns:a16="http://schemas.microsoft.com/office/drawing/2014/main" id="{A513EE7D-B81E-4FAB-8F2D-C3606D2B79A3}"/>
              </a:ext>
            </a:extLst>
          </p:cNvPr>
          <p:cNvSpPr/>
          <p:nvPr/>
        </p:nvSpPr>
        <p:spPr>
          <a:xfrm>
            <a:off x="6818141" y="2345627"/>
            <a:ext cx="3124599" cy="1352899"/>
          </a:xfrm>
          <a:prstGeom prst="wedgeEllipseCallout">
            <a:avLst>
              <a:gd name="adj1" fmla="val -39354"/>
              <a:gd name="adj2" fmla="val 68986"/>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Leisure time!!!</a:t>
            </a:r>
          </a:p>
        </p:txBody>
      </p:sp>
      <p:sp>
        <p:nvSpPr>
          <p:cNvPr id="3" name="Rectangle 2">
            <a:extLst>
              <a:ext uri="{FF2B5EF4-FFF2-40B4-BE49-F238E27FC236}">
                <a16:creationId xmlns:a16="http://schemas.microsoft.com/office/drawing/2014/main" id="{0680753A-F765-4754-B379-FD0E3809091B}"/>
              </a:ext>
            </a:extLst>
          </p:cNvPr>
          <p:cNvSpPr/>
          <p:nvPr/>
        </p:nvSpPr>
        <p:spPr>
          <a:xfrm>
            <a:off x="6355884" y="2094195"/>
            <a:ext cx="4210050" cy="3461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38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200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2000"/>
                            </p:stCondLst>
                            <p:childTnLst>
                              <p:par>
                                <p:cTn id="8" presetID="8" presetClass="emph" presetSubtype="0" repeatCount="indefinite" autoRev="1" fill="hold" grpId="0" nodeType="afterEffect">
                                  <p:stCondLst>
                                    <p:cond delay="0"/>
                                  </p:stCondLst>
                                  <p:childTnLst>
                                    <p:animRot by="-5400000">
                                      <p:cBhvr>
                                        <p:cTn id="9" dur="1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931443" cy="1325563"/>
          </a:xfrm>
        </p:spPr>
        <p:txBody>
          <a:bodyPr>
            <a:noAutofit/>
          </a:bodyPr>
          <a:lstStyle/>
          <a:p>
            <a:r>
              <a:rPr lang="en-US" sz="2800" b="1"/>
              <a:t>Challenge T2C1</a:t>
            </a:r>
            <a:r>
              <a:rPr lang="en-US" sz="2800"/>
              <a:t>: </a:t>
            </a:r>
            <a:r>
              <a:rPr lang="en-GB" sz="2800">
                <a:solidFill>
                  <a:prstClr val="black"/>
                </a:solidFill>
              </a:rPr>
              <a:t>Doggy doesn't like to do exercises. When it start a series, if nothing is near to it, it moves its tail instead of doing push-ups.</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63</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2765632" y="6449927"/>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 could be tricky but could be performed under adult’s guidance</a:t>
            </a:r>
            <a:endParaRPr lang="en-GB" sz="1400"/>
          </a:p>
          <a:p>
            <a:pPr marL="0" indent="0">
              <a:buFont typeface="Arial"/>
              <a:buNone/>
            </a:pPr>
            <a:endParaRPr lang="en-US" sz="1400"/>
          </a:p>
        </p:txBody>
      </p:sp>
      <p:pic>
        <p:nvPicPr>
          <p:cNvPr id="10" name="Picture 9">
            <a:extLst>
              <a:ext uri="{FF2B5EF4-FFF2-40B4-BE49-F238E27FC236}">
                <a16:creationId xmlns:a16="http://schemas.microsoft.com/office/drawing/2014/main" id="{46143DE1-61AD-4C50-B631-31C278043C1B}"/>
              </a:ext>
            </a:extLst>
          </p:cNvPr>
          <p:cNvPicPr>
            <a:picLocks noChangeAspect="1"/>
          </p:cNvPicPr>
          <p:nvPr/>
        </p:nvPicPr>
        <p:blipFill rotWithShape="1">
          <a:blip r:embed="rId3"/>
          <a:srcRect l="32771" r="33173"/>
          <a:stretch/>
        </p:blipFill>
        <p:spPr>
          <a:xfrm>
            <a:off x="9971774" y="0"/>
            <a:ext cx="2217134" cy="1299555"/>
          </a:xfrm>
          <a:prstGeom prst="rect">
            <a:avLst/>
          </a:prstGeom>
        </p:spPr>
      </p:pic>
      <p:sp>
        <p:nvSpPr>
          <p:cNvPr id="11" name="Rectangle 10">
            <a:extLst>
              <a:ext uri="{FF2B5EF4-FFF2-40B4-BE49-F238E27FC236}">
                <a16:creationId xmlns:a16="http://schemas.microsoft.com/office/drawing/2014/main" id="{253025DD-2CDC-4140-A423-840858AB6414}"/>
              </a:ext>
            </a:extLst>
          </p:cNvPr>
          <p:cNvSpPr/>
          <p:nvPr/>
        </p:nvSpPr>
        <p:spPr>
          <a:xfrm>
            <a:off x="838198" y="107691"/>
            <a:ext cx="5724971" cy="369332"/>
          </a:xfrm>
          <a:prstGeom prst="rect">
            <a:avLst/>
          </a:prstGeom>
        </p:spPr>
        <p:txBody>
          <a:bodyPr wrap="square">
            <a:spAutoFit/>
          </a:bodyPr>
          <a:lstStyle/>
          <a:p>
            <a:r>
              <a:rPr lang="en-US" i="1"/>
              <a:t>Instruction: Doggy is a lazy dog - T02C01a</a:t>
            </a:r>
          </a:p>
        </p:txBody>
      </p:sp>
      <p:sp>
        <p:nvSpPr>
          <p:cNvPr id="12" name="Rectangle 11">
            <a:extLst>
              <a:ext uri="{FF2B5EF4-FFF2-40B4-BE49-F238E27FC236}">
                <a16:creationId xmlns:a16="http://schemas.microsoft.com/office/drawing/2014/main" id="{D1C80230-3493-4CB4-8E7D-12856FC3B1E2}"/>
              </a:ext>
            </a:extLst>
          </p:cNvPr>
          <p:cNvSpPr/>
          <p:nvPr/>
        </p:nvSpPr>
        <p:spPr>
          <a:xfrm>
            <a:off x="471639" y="1690687"/>
            <a:ext cx="3609473" cy="995144"/>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Macro Steps:</a:t>
            </a:r>
          </a:p>
          <a:p>
            <a:pPr marL="228600" lvl="0" indent="-228600">
              <a:spcBef>
                <a:spcPts val="1000"/>
              </a:spcBef>
              <a:buClr>
                <a:srgbClr val="0064FF"/>
              </a:buClr>
              <a:buFont typeface="Arial"/>
              <a:buChar char="•"/>
            </a:pPr>
            <a:r>
              <a:rPr lang="en-GB" sz="1400">
                <a:solidFill>
                  <a:prstClr val="black"/>
                </a:solidFill>
                <a:latin typeface="IBM Plex Sans Light" charset="0"/>
              </a:rPr>
              <a:t>save distance value</a:t>
            </a:r>
          </a:p>
          <a:p>
            <a:pPr marL="228600" lvl="0" indent="-228600">
              <a:spcBef>
                <a:spcPts val="1000"/>
              </a:spcBef>
              <a:buClr>
                <a:srgbClr val="0064FF"/>
              </a:buClr>
              <a:buFont typeface="Arial"/>
              <a:buChar char="•"/>
            </a:pPr>
            <a:r>
              <a:rPr lang="en-GB" sz="1400">
                <a:solidFill>
                  <a:prstClr val="black"/>
                </a:solidFill>
                <a:latin typeface="IBM Plex Sans Light" charset="0"/>
              </a:rPr>
              <a:t>test if anything is near</a:t>
            </a:r>
          </a:p>
        </p:txBody>
      </p:sp>
      <p:pic>
        <p:nvPicPr>
          <p:cNvPr id="3" name="Picture 2">
            <a:extLst>
              <a:ext uri="{FF2B5EF4-FFF2-40B4-BE49-F238E27FC236}">
                <a16:creationId xmlns:a16="http://schemas.microsoft.com/office/drawing/2014/main" id="{3AC97F2A-B0C7-40E0-963D-5D6F4F513980}"/>
              </a:ext>
            </a:extLst>
          </p:cNvPr>
          <p:cNvPicPr>
            <a:picLocks noChangeAspect="1"/>
          </p:cNvPicPr>
          <p:nvPr/>
        </p:nvPicPr>
        <p:blipFill>
          <a:blip r:embed="rId4"/>
          <a:stretch>
            <a:fillRect/>
          </a:stretch>
        </p:blipFill>
        <p:spPr>
          <a:xfrm>
            <a:off x="4081112" y="1712606"/>
            <a:ext cx="4474786" cy="2672916"/>
          </a:xfrm>
          <a:prstGeom prst="rect">
            <a:avLst/>
          </a:prstGeom>
        </p:spPr>
      </p:pic>
      <p:pic>
        <p:nvPicPr>
          <p:cNvPr id="5" name="Picture 4">
            <a:extLst>
              <a:ext uri="{FF2B5EF4-FFF2-40B4-BE49-F238E27FC236}">
                <a16:creationId xmlns:a16="http://schemas.microsoft.com/office/drawing/2014/main" id="{ED3F99E8-E2B7-4238-93A4-3C47D35161CA}"/>
              </a:ext>
            </a:extLst>
          </p:cNvPr>
          <p:cNvPicPr>
            <a:picLocks noChangeAspect="1"/>
          </p:cNvPicPr>
          <p:nvPr/>
        </p:nvPicPr>
        <p:blipFill>
          <a:blip r:embed="rId5"/>
          <a:stretch>
            <a:fillRect/>
          </a:stretch>
        </p:blipFill>
        <p:spPr>
          <a:xfrm>
            <a:off x="331471" y="3085348"/>
            <a:ext cx="3749641" cy="2819386"/>
          </a:xfrm>
          <a:prstGeom prst="rect">
            <a:avLst/>
          </a:prstGeom>
        </p:spPr>
      </p:pic>
      <p:pic>
        <p:nvPicPr>
          <p:cNvPr id="6" name="Picture 5">
            <a:extLst>
              <a:ext uri="{FF2B5EF4-FFF2-40B4-BE49-F238E27FC236}">
                <a16:creationId xmlns:a16="http://schemas.microsoft.com/office/drawing/2014/main" id="{76694A18-C5BE-4AC9-8812-2979964A8C1F}"/>
              </a:ext>
            </a:extLst>
          </p:cNvPr>
          <p:cNvPicPr>
            <a:picLocks noChangeAspect="1"/>
          </p:cNvPicPr>
          <p:nvPr/>
        </p:nvPicPr>
        <p:blipFill>
          <a:blip r:embed="rId6"/>
          <a:stretch>
            <a:fillRect/>
          </a:stretch>
        </p:blipFill>
        <p:spPr>
          <a:xfrm>
            <a:off x="4247348" y="4444826"/>
            <a:ext cx="7200900" cy="1628775"/>
          </a:xfrm>
          <a:prstGeom prst="rect">
            <a:avLst/>
          </a:prstGeom>
        </p:spPr>
      </p:pic>
      <p:sp>
        <p:nvSpPr>
          <p:cNvPr id="13" name="Rectangle 12">
            <a:extLst>
              <a:ext uri="{FF2B5EF4-FFF2-40B4-BE49-F238E27FC236}">
                <a16:creationId xmlns:a16="http://schemas.microsoft.com/office/drawing/2014/main" id="{6F6F17EA-06F6-4B89-91AC-2A3EE8A185AC}"/>
              </a:ext>
            </a:extLst>
          </p:cNvPr>
          <p:cNvSpPr/>
          <p:nvPr/>
        </p:nvSpPr>
        <p:spPr>
          <a:xfrm>
            <a:off x="8524259" y="3085348"/>
            <a:ext cx="3253339" cy="1384995"/>
          </a:xfrm>
          <a:prstGeom prst="rect">
            <a:avLst/>
          </a:prstGeom>
        </p:spPr>
        <p:txBody>
          <a:bodyPr wrap="square">
            <a:spAutoFit/>
          </a:bodyPr>
          <a:lstStyle/>
          <a:p>
            <a:pPr marL="228600" lvl="0" indent="-228600">
              <a:spcBef>
                <a:spcPts val="1000"/>
              </a:spcBef>
              <a:buClr>
                <a:srgbClr val="0064FF"/>
              </a:buClr>
              <a:buFont typeface="Arial"/>
              <a:buChar char="•"/>
            </a:pPr>
            <a:r>
              <a:rPr lang="en-GB" sz="1400">
                <a:solidFill>
                  <a:prstClr val="black"/>
                </a:solidFill>
                <a:latin typeface="IBM Plex Sans Light" charset="0"/>
              </a:rPr>
              <a:t>create a new </a:t>
            </a:r>
            <a:r>
              <a:rPr lang="en-GB" sz="1400" err="1">
                <a:solidFill>
                  <a:prstClr val="black"/>
                </a:solidFill>
                <a:latin typeface="IBM Plex Sans Light" charset="0"/>
              </a:rPr>
              <a:t>SubflowFlow</a:t>
            </a:r>
            <a:r>
              <a:rPr lang="en-GB" sz="1400">
                <a:solidFill>
                  <a:prstClr val="black"/>
                </a:solidFill>
                <a:latin typeface="IBM Plex Sans Light" charset="0"/>
              </a:rPr>
              <a:t> called "Doggy Move Tail Right to Left" with DELAY, two change nodes and copied "</a:t>
            </a:r>
            <a:r>
              <a:rPr lang="en-GB" sz="1400" err="1">
                <a:solidFill>
                  <a:prstClr val="black"/>
                </a:solidFill>
                <a:latin typeface="IBM Plex Sans Light" charset="0"/>
              </a:rPr>
              <a:t>TJdog</a:t>
            </a:r>
            <a:r>
              <a:rPr lang="en-GB" sz="1400">
                <a:solidFill>
                  <a:prstClr val="black"/>
                </a:solidFill>
                <a:latin typeface="IBM Plex Sans Light" charset="0"/>
              </a:rPr>
              <a:t> Tail Pin24" from Doggy setup. Right tail position is at "0". Left is on "100" value.</a:t>
            </a:r>
          </a:p>
        </p:txBody>
      </p:sp>
    </p:spTree>
    <p:extLst>
      <p:ext uri="{BB962C8B-B14F-4D97-AF65-F5344CB8AC3E}">
        <p14:creationId xmlns:p14="http://schemas.microsoft.com/office/powerpoint/2010/main" val="3756441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931443" cy="1325563"/>
          </a:xfrm>
        </p:spPr>
        <p:txBody>
          <a:bodyPr>
            <a:noAutofit/>
          </a:bodyPr>
          <a:lstStyle/>
          <a:p>
            <a:r>
              <a:rPr lang="en-US" sz="2800" b="1"/>
              <a:t>Challenge T2C1</a:t>
            </a:r>
            <a:r>
              <a:rPr lang="en-US" sz="2800"/>
              <a:t>: </a:t>
            </a:r>
            <a:r>
              <a:rPr lang="en-GB" sz="2800">
                <a:solidFill>
                  <a:prstClr val="black"/>
                </a:solidFill>
              </a:rPr>
              <a:t>Doggy doesn't like to do exercises. When it start a series, if nothing is near to it, it moves its tail instead of doing push-ups.</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64</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4" action="ppaction://hlinksldjump"/>
              </a:rPr>
              <a:t>Agenda</a:t>
            </a:r>
            <a:endParaRPr lang="en-US"/>
          </a:p>
        </p:txBody>
      </p:sp>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2765632" y="6449927"/>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 could be tricky but could be performed under adult’s guidance</a:t>
            </a:r>
            <a:endParaRPr lang="en-GB" sz="1400"/>
          </a:p>
          <a:p>
            <a:pPr marL="0" indent="0">
              <a:buFont typeface="Arial"/>
              <a:buNone/>
            </a:pPr>
            <a:endParaRPr lang="en-US" sz="1400"/>
          </a:p>
        </p:txBody>
      </p:sp>
      <p:pic>
        <p:nvPicPr>
          <p:cNvPr id="10" name="Picture 9">
            <a:extLst>
              <a:ext uri="{FF2B5EF4-FFF2-40B4-BE49-F238E27FC236}">
                <a16:creationId xmlns:a16="http://schemas.microsoft.com/office/drawing/2014/main" id="{46143DE1-61AD-4C50-B631-31C278043C1B}"/>
              </a:ext>
            </a:extLst>
          </p:cNvPr>
          <p:cNvPicPr>
            <a:picLocks noChangeAspect="1"/>
          </p:cNvPicPr>
          <p:nvPr/>
        </p:nvPicPr>
        <p:blipFill rotWithShape="1">
          <a:blip r:embed="rId5"/>
          <a:srcRect l="32771" r="33173"/>
          <a:stretch/>
        </p:blipFill>
        <p:spPr>
          <a:xfrm>
            <a:off x="9971774" y="0"/>
            <a:ext cx="2217134" cy="1299555"/>
          </a:xfrm>
          <a:prstGeom prst="rect">
            <a:avLst/>
          </a:prstGeom>
        </p:spPr>
      </p:pic>
      <p:sp>
        <p:nvSpPr>
          <p:cNvPr id="11" name="Rectangle 10">
            <a:extLst>
              <a:ext uri="{FF2B5EF4-FFF2-40B4-BE49-F238E27FC236}">
                <a16:creationId xmlns:a16="http://schemas.microsoft.com/office/drawing/2014/main" id="{253025DD-2CDC-4140-A423-840858AB6414}"/>
              </a:ext>
            </a:extLst>
          </p:cNvPr>
          <p:cNvSpPr/>
          <p:nvPr/>
        </p:nvSpPr>
        <p:spPr>
          <a:xfrm>
            <a:off x="838198" y="107691"/>
            <a:ext cx="5724971" cy="369332"/>
          </a:xfrm>
          <a:prstGeom prst="rect">
            <a:avLst/>
          </a:prstGeom>
        </p:spPr>
        <p:txBody>
          <a:bodyPr wrap="square">
            <a:spAutoFit/>
          </a:bodyPr>
          <a:lstStyle/>
          <a:p>
            <a:r>
              <a:rPr lang="en-US" i="1"/>
              <a:t>Instruction: Doggy is a lazy dog - T02C01b</a:t>
            </a:r>
          </a:p>
        </p:txBody>
      </p:sp>
      <p:sp>
        <p:nvSpPr>
          <p:cNvPr id="12" name="Rectangle 11">
            <a:extLst>
              <a:ext uri="{FF2B5EF4-FFF2-40B4-BE49-F238E27FC236}">
                <a16:creationId xmlns:a16="http://schemas.microsoft.com/office/drawing/2014/main" id="{D1C80230-3493-4CB4-8E7D-12856FC3B1E2}"/>
              </a:ext>
            </a:extLst>
          </p:cNvPr>
          <p:cNvSpPr/>
          <p:nvPr/>
        </p:nvSpPr>
        <p:spPr>
          <a:xfrm>
            <a:off x="471639" y="1690687"/>
            <a:ext cx="4687502" cy="651460"/>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Macro Steps:</a:t>
            </a:r>
          </a:p>
          <a:p>
            <a:pPr marL="228600" lvl="0" indent="-228600">
              <a:spcBef>
                <a:spcPts val="1000"/>
              </a:spcBef>
              <a:buClr>
                <a:srgbClr val="0064FF"/>
              </a:buClr>
              <a:buFont typeface="Arial"/>
              <a:buChar char="•"/>
            </a:pPr>
            <a:r>
              <a:rPr lang="en-GB" sz="1400">
                <a:solidFill>
                  <a:prstClr val="black"/>
                </a:solidFill>
                <a:latin typeface="IBM Plex Sans Light" charset="0"/>
              </a:rPr>
              <a:t>connect nodes as in following picture and deploy it.</a:t>
            </a:r>
          </a:p>
        </p:txBody>
      </p:sp>
      <p:pic>
        <p:nvPicPr>
          <p:cNvPr id="7" name="Picture 6">
            <a:extLst>
              <a:ext uri="{FF2B5EF4-FFF2-40B4-BE49-F238E27FC236}">
                <a16:creationId xmlns:a16="http://schemas.microsoft.com/office/drawing/2014/main" id="{A383B30D-0FAB-4978-9C0B-6401B1DAA50E}"/>
              </a:ext>
            </a:extLst>
          </p:cNvPr>
          <p:cNvPicPr>
            <a:picLocks noChangeAspect="1"/>
          </p:cNvPicPr>
          <p:nvPr/>
        </p:nvPicPr>
        <p:blipFill>
          <a:blip r:embed="rId6"/>
          <a:stretch>
            <a:fillRect/>
          </a:stretch>
        </p:blipFill>
        <p:spPr>
          <a:xfrm>
            <a:off x="217257" y="2609021"/>
            <a:ext cx="7744060" cy="2798355"/>
          </a:xfrm>
          <a:prstGeom prst="rect">
            <a:avLst/>
          </a:prstGeom>
        </p:spPr>
      </p:pic>
      <p:pic>
        <p:nvPicPr>
          <p:cNvPr id="9" name="Doggy.Lazy.Exercises_reduced">
            <a:hlinkClick r:id="" action="ppaction://media"/>
            <a:extLst>
              <a:ext uri="{FF2B5EF4-FFF2-40B4-BE49-F238E27FC236}">
                <a16:creationId xmlns:a16="http://schemas.microsoft.com/office/drawing/2014/main" id="{B3ED9C15-A0FB-4B32-99DE-10FB24BA687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3219"/>
          <a:stretch/>
        </p:blipFill>
        <p:spPr>
          <a:xfrm>
            <a:off x="7874690" y="3096953"/>
            <a:ext cx="4212505" cy="3086100"/>
          </a:xfrm>
          <a:prstGeom prst="rect">
            <a:avLst/>
          </a:prstGeom>
        </p:spPr>
      </p:pic>
      <p:sp>
        <p:nvSpPr>
          <p:cNvPr id="13" name="Rectangle 12">
            <a:extLst>
              <a:ext uri="{FF2B5EF4-FFF2-40B4-BE49-F238E27FC236}">
                <a16:creationId xmlns:a16="http://schemas.microsoft.com/office/drawing/2014/main" id="{E54158DE-D4D7-4AEE-A5C8-FF8618A53B80}"/>
              </a:ext>
            </a:extLst>
          </p:cNvPr>
          <p:cNvSpPr/>
          <p:nvPr/>
        </p:nvSpPr>
        <p:spPr>
          <a:xfrm>
            <a:off x="8701238" y="2510711"/>
            <a:ext cx="2698434" cy="523220"/>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What happen when you move an object in front of Doggy?</a:t>
            </a:r>
          </a:p>
        </p:txBody>
      </p:sp>
    </p:spTree>
    <p:extLst>
      <p:ext uri="{BB962C8B-B14F-4D97-AF65-F5344CB8AC3E}">
        <p14:creationId xmlns:p14="http://schemas.microsoft.com/office/powerpoint/2010/main" val="25473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Autofit/>
          </a:bodyPr>
          <a:lstStyle/>
          <a:p>
            <a:r>
              <a:rPr lang="en-US" sz="2800"/>
              <a:t>Instruction: </a:t>
            </a:r>
            <a:r>
              <a:rPr lang="en-GB" sz="2800">
                <a:solidFill>
                  <a:prstClr val="black"/>
                </a:solidFill>
              </a:rPr>
              <a:t>Tale2.Scene3 – TJBot helps Doggy doing exercises counting push-ups</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65</a:t>
            </a:fld>
            <a:endParaRPr lang="en-US"/>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a:t>
            </a:r>
            <a:r>
              <a:rPr lang="en-US" i="1" err="1"/>
              <a:t>TJBot</a:t>
            </a:r>
            <a:r>
              <a:rPr lang="en-US" i="1"/>
              <a:t> counts push-ups - T02S03a</a:t>
            </a:r>
          </a:p>
        </p:txBody>
      </p:sp>
      <p:sp>
        <p:nvSpPr>
          <p:cNvPr id="18" name="Content Placeholder 6">
            <a:extLst>
              <a:ext uri="{FF2B5EF4-FFF2-40B4-BE49-F238E27FC236}">
                <a16:creationId xmlns:a16="http://schemas.microsoft.com/office/drawing/2014/main" id="{C773800F-200F-4B00-BBF9-0253CB135E9A}"/>
              </a:ext>
            </a:extLst>
          </p:cNvPr>
          <p:cNvSpPr>
            <a:spLocks noGrp="1"/>
          </p:cNvSpPr>
          <p:nvPr>
            <p:ph idx="1"/>
          </p:nvPr>
        </p:nvSpPr>
        <p:spPr>
          <a:xfrm>
            <a:off x="453641" y="1690687"/>
            <a:ext cx="2972966" cy="4740000"/>
          </a:xfrm>
          <a:solidFill>
            <a:schemeClr val="accent1">
              <a:lumMod val="20000"/>
              <a:lumOff val="80000"/>
            </a:schemeClr>
          </a:solidFill>
        </p:spPr>
        <p:txBody>
          <a:bodyPr>
            <a:noAutofit/>
          </a:bodyPr>
          <a:lstStyle/>
          <a:p>
            <a:r>
              <a:rPr lang="en-GB" sz="1400" b="1"/>
              <a:t>Requirement</a:t>
            </a:r>
            <a:r>
              <a:rPr lang="en-GB" sz="1400"/>
              <a:t>: TJBot, Doggy Premium – already setup and tested</a:t>
            </a:r>
          </a:p>
          <a:p>
            <a:r>
              <a:rPr lang="en-GB" sz="1400" b="1"/>
              <a:t>Skill</a:t>
            </a:r>
            <a:r>
              <a:rPr lang="en-GB" sz="1400"/>
              <a:t>: Node-Red (basic level)</a:t>
            </a:r>
          </a:p>
          <a:p>
            <a:r>
              <a:rPr lang="en-GB" sz="1400" b="1"/>
              <a:t>Age</a:t>
            </a:r>
            <a:r>
              <a:rPr lang="en-GB" sz="1400"/>
              <a:t>: 10+</a:t>
            </a:r>
          </a:p>
          <a:p>
            <a:r>
              <a:rPr lang="en-GB" sz="1400" b="1"/>
              <a:t>Knowledge acquired</a:t>
            </a:r>
            <a:r>
              <a:rPr lang="en-GB" sz="1400"/>
              <a:t>: Text to Speech, TJBot capabilities (wave, speak)</a:t>
            </a:r>
          </a:p>
          <a:p>
            <a:r>
              <a:rPr lang="en-GB" sz="1400" b="1"/>
              <a:t>Preparation steps:</a:t>
            </a:r>
            <a:endParaRPr lang="en-GB" sz="1400"/>
          </a:p>
          <a:p>
            <a:pPr marL="446088" lvl="1"/>
            <a:r>
              <a:rPr lang="en-GB" sz="1200"/>
              <a:t>point your browser to Node-Red Dashboard - http://«TJBot_ip_address»:1880</a:t>
            </a:r>
          </a:p>
          <a:p>
            <a:pPr marL="446088" lvl="1"/>
            <a:r>
              <a:rPr lang="en-GB" sz="1200"/>
              <a:t>verify that TJBot is fully functional and node-red is working as expected (TJBot credentials, too). </a:t>
            </a:r>
          </a:p>
          <a:p>
            <a:pPr marL="446088" lvl="1"/>
            <a:r>
              <a:rPr lang="en-GB" sz="1200"/>
              <a:t>verify that Tale2.Scene2 is enabled and working on dedicated Flow</a:t>
            </a:r>
          </a:p>
        </p:txBody>
      </p:sp>
      <p:sp>
        <p:nvSpPr>
          <p:cNvPr id="19" name="Rectangle 18">
            <a:extLst>
              <a:ext uri="{FF2B5EF4-FFF2-40B4-BE49-F238E27FC236}">
                <a16:creationId xmlns:a16="http://schemas.microsoft.com/office/drawing/2014/main" id="{E356BEDB-CA47-403E-A748-BEA5BC629463}"/>
              </a:ext>
            </a:extLst>
          </p:cNvPr>
          <p:cNvSpPr/>
          <p:nvPr/>
        </p:nvSpPr>
        <p:spPr>
          <a:xfrm>
            <a:off x="3426606" y="1690687"/>
            <a:ext cx="4307337" cy="4180632"/>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(part 1 - TJBot speaks):</a:t>
            </a:r>
          </a:p>
          <a:p>
            <a:pPr marL="285750" lvl="0" indent="-285750">
              <a:spcBef>
                <a:spcPts val="1000"/>
              </a:spcBef>
              <a:buClr>
                <a:srgbClr val="0064FF"/>
              </a:buClr>
              <a:buFont typeface="Arial" panose="020B0604020202020204" pitchFamily="34" charset="0"/>
              <a:buChar char="•"/>
            </a:pPr>
            <a:r>
              <a:rPr lang="en-GB" sz="1400">
                <a:solidFill>
                  <a:prstClr val="black"/>
                </a:solidFill>
                <a:latin typeface="IBM Plex Sans Light" charset="0"/>
              </a:rPr>
              <a:t>point your browser to Node-Red Dashboard - </a:t>
            </a:r>
            <a:r>
              <a:rPr lang="en-GB" sz="1400">
                <a:solidFill>
                  <a:prstClr val="black"/>
                </a:solidFill>
                <a:latin typeface="IBM Plex Sans Light" charset="0"/>
                <a:hlinkClick r:id="rId2"/>
              </a:rPr>
              <a:t>http://«TJBot_ip_address»:1880</a:t>
            </a:r>
            <a:r>
              <a:rPr lang="en-GB" sz="1400">
                <a:solidFill>
                  <a:prstClr val="black"/>
                </a:solidFill>
                <a:latin typeface="IBM Plex Sans Light" charset="0"/>
              </a:rPr>
              <a:t> and create a new Flow</a:t>
            </a:r>
          </a:p>
          <a:p>
            <a:pPr marL="285750" lvl="0" indent="-285750">
              <a:spcBef>
                <a:spcPts val="1000"/>
              </a:spcBef>
              <a:buClr>
                <a:srgbClr val="0064FF"/>
              </a:buClr>
              <a:buFont typeface="Arial" panose="020B0604020202020204" pitchFamily="34" charset="0"/>
              <a:buChar char="•"/>
            </a:pPr>
            <a:r>
              <a:rPr lang="en-GB" sz="1400">
                <a:solidFill>
                  <a:prstClr val="black"/>
                </a:solidFill>
                <a:latin typeface="IBM Plex Sans Light" charset="0"/>
              </a:rPr>
              <a:t>double-click Flow label and rename it to “Tale2.Scene3”. Press “Done” to close.</a:t>
            </a:r>
          </a:p>
          <a:p>
            <a:pPr marL="285750" lvl="0" indent="-285750">
              <a:spcBef>
                <a:spcPts val="1000"/>
              </a:spcBef>
              <a:buClr>
                <a:srgbClr val="0064FF"/>
              </a:buClr>
              <a:buFont typeface="Arial" panose="020B0604020202020204" pitchFamily="34" charset="0"/>
              <a:buChar char="•"/>
            </a:pPr>
            <a:r>
              <a:rPr lang="en-GB" sz="1400">
                <a:solidFill>
                  <a:prstClr val="black"/>
                </a:solidFill>
                <a:latin typeface="IBM Plex Sans Light" charset="0"/>
              </a:rPr>
              <a:t>double-click “Tale2.Scene2” Flow label and set status to “Disabled”. Press “Done” to close.</a:t>
            </a:r>
          </a:p>
          <a:p>
            <a:pPr marL="285750" lvl="0" indent="-285750">
              <a:spcBef>
                <a:spcPts val="1000"/>
              </a:spcBef>
              <a:buClr>
                <a:srgbClr val="0064FF"/>
              </a:buClr>
              <a:buFont typeface="Arial" panose="020B0604020202020204" pitchFamily="34" charset="0"/>
              <a:buChar char="•"/>
            </a:pPr>
            <a:r>
              <a:rPr lang="en-GB" sz="1400">
                <a:solidFill>
                  <a:prstClr val="black"/>
                </a:solidFill>
                <a:latin typeface="IBM Plex Sans Light" charset="0"/>
              </a:rPr>
              <a:t>select all nodes in “Tale2.Scene2” Flow. Press CTRL+C keys to copy them. Click on “Tale2.Scene3” Flow label. Press CTRL+V keys to paste them.</a:t>
            </a:r>
          </a:p>
          <a:p>
            <a:pPr marL="285750" lvl="0" indent="-285750">
              <a:spcBef>
                <a:spcPts val="1000"/>
              </a:spcBef>
              <a:buClr>
                <a:srgbClr val="0064FF"/>
              </a:buClr>
              <a:buFont typeface="Arial" panose="020B0604020202020204" pitchFamily="34" charset="0"/>
              <a:buChar char="•"/>
            </a:pPr>
            <a:r>
              <a:rPr lang="en-GB" sz="1400">
                <a:solidFill>
                  <a:prstClr val="black"/>
                </a:solidFill>
                <a:latin typeface="IBM Plex Sans Light" charset="0"/>
              </a:rPr>
              <a:t>drag FUNCTION node to Working area and modify it to create a message that include the current number of push-ups performed by Doggy. Code is provided for </a:t>
            </a:r>
            <a:r>
              <a:rPr lang="en-GB" sz="1400" err="1">
                <a:solidFill>
                  <a:prstClr val="black"/>
                </a:solidFill>
                <a:latin typeface="IBM Plex Sans Light" charset="0"/>
              </a:rPr>
              <a:t>cut&amp;paste</a:t>
            </a:r>
            <a:r>
              <a:rPr lang="en-GB" sz="1400">
                <a:solidFill>
                  <a:prstClr val="black"/>
                </a:solidFill>
                <a:latin typeface="IBM Plex Sans Light" charset="0"/>
              </a:rPr>
              <a:t> </a:t>
            </a:r>
            <a:r>
              <a:rPr lang="en-GB" sz="1400">
                <a:solidFill>
                  <a:prstClr val="black"/>
                </a:solidFill>
                <a:latin typeface="IBM Plex Sans Light" charset="0"/>
                <a:sym typeface="Wingdings" panose="05000000000000000000" pitchFamily="2" charset="2"/>
              </a:rPr>
              <a:t></a:t>
            </a:r>
            <a:endParaRPr lang="en-GB" sz="1400">
              <a:solidFill>
                <a:prstClr val="black"/>
              </a:solidFill>
              <a:latin typeface="IBM Plex Sans Light" charset="0"/>
            </a:endParaRPr>
          </a:p>
        </p:txBody>
      </p:sp>
      <p:pic>
        <p:nvPicPr>
          <p:cNvPr id="12" name="Picture 11">
            <a:extLst>
              <a:ext uri="{FF2B5EF4-FFF2-40B4-BE49-F238E27FC236}">
                <a16:creationId xmlns:a16="http://schemas.microsoft.com/office/drawing/2014/main" id="{AAB5CEA1-9DBD-46CA-9481-831BA628E313}"/>
              </a:ext>
            </a:extLst>
          </p:cNvPr>
          <p:cNvPicPr>
            <a:picLocks noChangeAspect="1"/>
          </p:cNvPicPr>
          <p:nvPr/>
        </p:nvPicPr>
        <p:blipFill rotWithShape="1">
          <a:blip r:embed="rId3"/>
          <a:srcRect l="66628" t="-1997" r="-684" b="1997"/>
          <a:stretch/>
        </p:blipFill>
        <p:spPr>
          <a:xfrm>
            <a:off x="9971774" y="0"/>
            <a:ext cx="2217134" cy="1299555"/>
          </a:xfrm>
          <a:prstGeom prst="rect">
            <a:avLst/>
          </a:prstGeom>
        </p:spPr>
      </p:pic>
      <p:sp>
        <p:nvSpPr>
          <p:cNvPr id="8" name="Content Placeholder 2">
            <a:extLst>
              <a:ext uri="{FF2B5EF4-FFF2-40B4-BE49-F238E27FC236}">
                <a16:creationId xmlns:a16="http://schemas.microsoft.com/office/drawing/2014/main" id="{0CE3AFBC-9DD6-4273-8FC5-62C743CF6BDE}"/>
              </a:ext>
            </a:extLst>
          </p:cNvPr>
          <p:cNvSpPr txBox="1">
            <a:spLocks/>
          </p:cNvSpPr>
          <p:nvPr/>
        </p:nvSpPr>
        <p:spPr>
          <a:xfrm>
            <a:off x="513182" y="6031781"/>
            <a:ext cx="2801519" cy="3989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GB" sz="900" i="1"/>
              <a:t>Level: some task could be tricky but could be performed under adult’s guidance</a:t>
            </a:r>
          </a:p>
          <a:p>
            <a:pPr marL="0" indent="0" algn="ctr">
              <a:buFont typeface="Arial"/>
              <a:buNone/>
            </a:pPr>
            <a:endParaRPr lang="en-US" sz="900" i="1"/>
          </a:p>
        </p:txBody>
      </p:sp>
      <p:pic>
        <p:nvPicPr>
          <p:cNvPr id="7" name="Picture 6" descr="A screenshot of a cell phone&#10;&#10;Description generated with very high confidence">
            <a:extLst>
              <a:ext uri="{FF2B5EF4-FFF2-40B4-BE49-F238E27FC236}">
                <a16:creationId xmlns:a16="http://schemas.microsoft.com/office/drawing/2014/main" id="{F19494A1-D672-4313-BC95-D158D8F7341C}"/>
              </a:ext>
            </a:extLst>
          </p:cNvPr>
          <p:cNvPicPr>
            <a:picLocks noChangeAspect="1"/>
          </p:cNvPicPr>
          <p:nvPr/>
        </p:nvPicPr>
        <p:blipFill>
          <a:blip r:embed="rId4"/>
          <a:stretch>
            <a:fillRect/>
          </a:stretch>
        </p:blipFill>
        <p:spPr>
          <a:xfrm>
            <a:off x="7733944" y="1690688"/>
            <a:ext cx="4348170" cy="3402916"/>
          </a:xfrm>
          <a:prstGeom prst="rect">
            <a:avLst/>
          </a:prstGeom>
        </p:spPr>
      </p:pic>
      <p:sp>
        <p:nvSpPr>
          <p:cNvPr id="3" name="Rectangle 2">
            <a:extLst>
              <a:ext uri="{FF2B5EF4-FFF2-40B4-BE49-F238E27FC236}">
                <a16:creationId xmlns:a16="http://schemas.microsoft.com/office/drawing/2014/main" id="{868990EC-9FE9-491F-81BE-C9B3DAB7F1E7}"/>
              </a:ext>
            </a:extLst>
          </p:cNvPr>
          <p:cNvSpPr/>
          <p:nvPr/>
        </p:nvSpPr>
        <p:spPr>
          <a:xfrm>
            <a:off x="7733943" y="5167312"/>
            <a:ext cx="4348171" cy="1446550"/>
          </a:xfrm>
          <a:prstGeom prst="rect">
            <a:avLst/>
          </a:prstGeom>
          <a:solidFill>
            <a:schemeClr val="bg2"/>
          </a:solidFill>
        </p:spPr>
        <p:txBody>
          <a:bodyPr wrap="square">
            <a:spAutoFit/>
          </a:bodyPr>
          <a:lstStyle/>
          <a:p>
            <a:r>
              <a:rPr lang="en-US" sz="1100">
                <a:latin typeface="Courier New" panose="02070309020205020404" pitchFamily="49" charset="0"/>
                <a:cs typeface="Courier New" panose="02070309020205020404" pitchFamily="49" charset="0"/>
              </a:rPr>
              <a:t>var </a:t>
            </a:r>
            <a:r>
              <a:rPr lang="en-US" sz="1100" err="1">
                <a:latin typeface="Courier New" panose="02070309020205020404" pitchFamily="49" charset="0"/>
                <a:cs typeface="Courier New" panose="02070309020205020404" pitchFamily="49" charset="0"/>
              </a:rPr>
              <a:t>myCount</a:t>
            </a:r>
            <a:r>
              <a:rPr lang="en-US" sz="1100">
                <a:latin typeface="Courier New" panose="02070309020205020404" pitchFamily="49" charset="0"/>
                <a:cs typeface="Courier New" panose="02070309020205020404" pitchFamily="49" charset="0"/>
              </a:rPr>
              <a:t> = </a:t>
            </a:r>
            <a:r>
              <a:rPr lang="en-US" sz="1100" err="1">
                <a:latin typeface="Courier New" panose="02070309020205020404" pitchFamily="49" charset="0"/>
                <a:cs typeface="Courier New" panose="02070309020205020404" pitchFamily="49" charset="0"/>
              </a:rPr>
              <a:t>flow.get</a:t>
            </a:r>
            <a:r>
              <a:rPr lang="en-US" sz="1100">
                <a:latin typeface="Courier New" panose="02070309020205020404" pitchFamily="49" charset="0"/>
                <a:cs typeface="Courier New" panose="02070309020205020404" pitchFamily="49" charset="0"/>
              </a:rPr>
              <a:t>("pushups") || 0;</a:t>
            </a:r>
          </a:p>
          <a:p>
            <a:r>
              <a:rPr lang="en-US" sz="1100">
                <a:latin typeface="Courier New" panose="02070309020205020404" pitchFamily="49" charset="0"/>
                <a:cs typeface="Courier New" panose="02070309020205020404" pitchFamily="49" charset="0"/>
              </a:rPr>
              <a:t>if (</a:t>
            </a:r>
            <a:r>
              <a:rPr lang="en-US" sz="1100" err="1">
                <a:latin typeface="Courier New" panose="02070309020205020404" pitchFamily="49" charset="0"/>
                <a:cs typeface="Courier New" panose="02070309020205020404" pitchFamily="49" charset="0"/>
              </a:rPr>
              <a:t>myCount</a:t>
            </a:r>
            <a:r>
              <a:rPr lang="en-US" sz="1100">
                <a:latin typeface="Courier New" panose="02070309020205020404" pitchFamily="49" charset="0"/>
                <a:cs typeface="Courier New" panose="02070309020205020404" pitchFamily="49" charset="0"/>
              </a:rPr>
              <a:t> &lt; 10) {</a:t>
            </a:r>
          </a:p>
          <a:p>
            <a:r>
              <a:rPr lang="en-US" sz="1100">
                <a:latin typeface="Courier New" panose="02070309020205020404" pitchFamily="49" charset="0"/>
                <a:cs typeface="Courier New" panose="02070309020205020404" pitchFamily="49" charset="0"/>
              </a:rPr>
              <a:t>   </a:t>
            </a:r>
            <a:r>
              <a:rPr lang="en-US" sz="1100" err="1">
                <a:latin typeface="Courier New" panose="02070309020205020404" pitchFamily="49" charset="0"/>
                <a:cs typeface="Courier New" panose="02070309020205020404" pitchFamily="49" charset="0"/>
              </a:rPr>
              <a:t>msg.payload</a:t>
            </a:r>
            <a:r>
              <a:rPr lang="en-US" sz="1100">
                <a:latin typeface="Courier New" panose="02070309020205020404" pitchFamily="49" charset="0"/>
                <a:cs typeface="Courier New" panose="02070309020205020404" pitchFamily="49" charset="0"/>
              </a:rPr>
              <a:t> = </a:t>
            </a:r>
            <a:r>
              <a:rPr lang="en-US" sz="1100" err="1">
                <a:latin typeface="Courier New" panose="02070309020205020404" pitchFamily="49" charset="0"/>
                <a:cs typeface="Courier New" panose="02070309020205020404" pitchFamily="49" charset="0"/>
              </a:rPr>
              <a:t>myCount</a:t>
            </a:r>
            <a:r>
              <a:rPr lang="en-US" sz="1100">
                <a:latin typeface="Courier New" panose="02070309020205020404" pitchFamily="49" charset="0"/>
                <a:cs typeface="Courier New" panose="02070309020205020404" pitchFamily="49" charset="0"/>
              </a:rPr>
              <a:t> + "!"; </a:t>
            </a:r>
          </a:p>
          <a:p>
            <a:r>
              <a:rPr lang="en-US" sz="1100">
                <a:latin typeface="Courier New" panose="02070309020205020404" pitchFamily="49" charset="0"/>
                <a:cs typeface="Courier New" panose="02070309020205020404" pitchFamily="49" charset="0"/>
              </a:rPr>
              <a:t>}</a:t>
            </a:r>
          </a:p>
          <a:p>
            <a:r>
              <a:rPr lang="en-US" sz="1100">
                <a:latin typeface="Courier New" panose="02070309020205020404" pitchFamily="49" charset="0"/>
                <a:cs typeface="Courier New" panose="02070309020205020404" pitchFamily="49" charset="0"/>
              </a:rPr>
              <a:t>else {</a:t>
            </a:r>
          </a:p>
          <a:p>
            <a:r>
              <a:rPr lang="en-US" sz="1100">
                <a:latin typeface="Courier New" panose="02070309020205020404" pitchFamily="49" charset="0"/>
                <a:cs typeface="Courier New" panose="02070309020205020404" pitchFamily="49" charset="0"/>
              </a:rPr>
              <a:t>    </a:t>
            </a:r>
            <a:r>
              <a:rPr lang="en-US" sz="1100" err="1">
                <a:latin typeface="Courier New" panose="02070309020205020404" pitchFamily="49" charset="0"/>
                <a:cs typeface="Courier New" panose="02070309020205020404" pitchFamily="49" charset="0"/>
              </a:rPr>
              <a:t>msg.payload</a:t>
            </a:r>
            <a:r>
              <a:rPr lang="en-US" sz="1100">
                <a:latin typeface="Courier New" panose="02070309020205020404" pitchFamily="49" charset="0"/>
                <a:cs typeface="Courier New" panose="02070309020205020404" pitchFamily="49" charset="0"/>
              </a:rPr>
              <a:t> = "Good job , Doggy!";</a:t>
            </a:r>
          </a:p>
          <a:p>
            <a:r>
              <a:rPr lang="en-US" sz="1100">
                <a:latin typeface="Courier New" panose="02070309020205020404" pitchFamily="49" charset="0"/>
                <a:cs typeface="Courier New" panose="02070309020205020404" pitchFamily="49" charset="0"/>
              </a:rPr>
              <a:t>}</a:t>
            </a:r>
          </a:p>
          <a:p>
            <a:r>
              <a:rPr lang="en-US" sz="1100">
                <a:latin typeface="Courier New" panose="02070309020205020404" pitchFamily="49" charset="0"/>
                <a:cs typeface="Courier New" panose="02070309020205020404" pitchFamily="49" charset="0"/>
              </a:rPr>
              <a:t>return msg;</a:t>
            </a:r>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5" action="ppaction://hlinksldjump"/>
              </a:rPr>
              <a:t>Agenda</a:t>
            </a:r>
            <a:endParaRPr lang="en-US"/>
          </a:p>
        </p:txBody>
      </p:sp>
    </p:spTree>
    <p:extLst>
      <p:ext uri="{BB962C8B-B14F-4D97-AF65-F5344CB8AC3E}">
        <p14:creationId xmlns:p14="http://schemas.microsoft.com/office/powerpoint/2010/main" val="612751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Autofit/>
          </a:bodyPr>
          <a:lstStyle/>
          <a:p>
            <a:r>
              <a:rPr lang="en-US" sz="2800"/>
              <a:t>Instruction: </a:t>
            </a:r>
            <a:r>
              <a:rPr lang="en-GB" sz="2800">
                <a:solidFill>
                  <a:prstClr val="black"/>
                </a:solidFill>
              </a:rPr>
              <a:t>Tale2.Scene3 – TJBot helps Doggy doing exercises counting push-ups</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66</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a:t>
            </a:r>
            <a:r>
              <a:rPr lang="en-US" i="1" err="1"/>
              <a:t>TJBot</a:t>
            </a:r>
            <a:r>
              <a:rPr lang="en-US" i="1"/>
              <a:t> counts push-ups - T02S03b</a:t>
            </a:r>
          </a:p>
        </p:txBody>
      </p:sp>
      <p:sp>
        <p:nvSpPr>
          <p:cNvPr id="19" name="Rectangle 18">
            <a:extLst>
              <a:ext uri="{FF2B5EF4-FFF2-40B4-BE49-F238E27FC236}">
                <a16:creationId xmlns:a16="http://schemas.microsoft.com/office/drawing/2014/main" id="{E356BEDB-CA47-403E-A748-BEA5BC629463}"/>
              </a:ext>
            </a:extLst>
          </p:cNvPr>
          <p:cNvSpPr/>
          <p:nvPr/>
        </p:nvSpPr>
        <p:spPr>
          <a:xfrm>
            <a:off x="447676" y="1690687"/>
            <a:ext cx="4355644" cy="2200602"/>
          </a:xfrm>
          <a:prstGeom prst="rect">
            <a:avLst/>
          </a:prstGeom>
        </p:spPr>
        <p:txBody>
          <a:bodyPr wrap="square">
            <a:spAutoFit/>
          </a:bodyPr>
          <a:lstStyle/>
          <a:p>
            <a:pPr lvl="0">
              <a:spcBef>
                <a:spcPts val="1000"/>
              </a:spcBef>
              <a:buClr>
                <a:srgbClr val="0064FF"/>
              </a:buClr>
            </a:pPr>
            <a:r>
              <a:rPr lang="en-GB" sz="1400" u="sng">
                <a:solidFill>
                  <a:prstClr val="black"/>
                </a:solidFill>
                <a:latin typeface="IBM Plex Sans Light" charset="0"/>
              </a:rPr>
              <a:t>Steps (part 1 - continue):</a:t>
            </a:r>
          </a:p>
          <a:p>
            <a:pPr marL="285750" lvl="0" indent="-285750">
              <a:spcBef>
                <a:spcPts val="1000"/>
              </a:spcBef>
              <a:buClr>
                <a:srgbClr val="0064FF"/>
              </a:buClr>
              <a:buFont typeface="Arial" panose="020B0604020202020204" pitchFamily="34" charset="0"/>
              <a:buChar char="•"/>
            </a:pPr>
            <a:r>
              <a:rPr lang="en-GB" sz="1400">
                <a:solidFill>
                  <a:prstClr val="black"/>
                </a:solidFill>
                <a:latin typeface="IBM Plex Sans Light" charset="0"/>
              </a:rPr>
              <a:t>drag </a:t>
            </a:r>
            <a:r>
              <a:rPr lang="en-GB" sz="1400" err="1">
                <a:solidFill>
                  <a:prstClr val="black"/>
                </a:solidFill>
                <a:latin typeface="IBM Plex Sans Light" charset="0"/>
              </a:rPr>
              <a:t>TJBot's</a:t>
            </a:r>
            <a:r>
              <a:rPr lang="en-GB" sz="1400">
                <a:solidFill>
                  <a:prstClr val="black"/>
                </a:solidFill>
                <a:latin typeface="IBM Plex Sans Light" charset="0"/>
              </a:rPr>
              <a:t> SPEAK node to Working area connecting it</a:t>
            </a:r>
          </a:p>
          <a:p>
            <a:pPr marL="285750" lvl="0" indent="-285750">
              <a:spcBef>
                <a:spcPts val="1000"/>
              </a:spcBef>
              <a:buClr>
                <a:srgbClr val="0064FF"/>
              </a:buClr>
              <a:buFont typeface="Arial" panose="020B0604020202020204" pitchFamily="34" charset="0"/>
              <a:buChar char="•"/>
            </a:pPr>
            <a:r>
              <a:rPr lang="en-GB" sz="1400">
                <a:solidFill>
                  <a:prstClr val="black"/>
                </a:solidFill>
                <a:latin typeface="IBM Plex Sans Light" charset="0"/>
              </a:rPr>
              <a:t>configure </a:t>
            </a:r>
            <a:r>
              <a:rPr lang="en-GB" sz="1400" err="1">
                <a:solidFill>
                  <a:prstClr val="black"/>
                </a:solidFill>
                <a:latin typeface="IBM Plex Sans Light" charset="0"/>
              </a:rPr>
              <a:t>TJBot's</a:t>
            </a:r>
            <a:r>
              <a:rPr lang="en-GB" sz="1400">
                <a:solidFill>
                  <a:prstClr val="black"/>
                </a:solidFill>
                <a:latin typeface="IBM Plex Sans Light" charset="0"/>
              </a:rPr>
              <a:t> SPEAK node according with your TJBot configuration (TTS credential, HW setup...) and press DEPLOY</a:t>
            </a:r>
          </a:p>
          <a:p>
            <a:pPr marL="285750" indent="-285750">
              <a:spcBef>
                <a:spcPts val="1000"/>
              </a:spcBef>
              <a:buClr>
                <a:srgbClr val="0064FF"/>
              </a:buClr>
              <a:buFont typeface="Arial" panose="020B0604020202020204" pitchFamily="34" charset="0"/>
              <a:buChar char="•"/>
            </a:pPr>
            <a:r>
              <a:rPr lang="en-GB" sz="1400">
                <a:solidFill>
                  <a:prstClr val="black"/>
                </a:solidFill>
                <a:latin typeface="IBM Plex Sans Light" charset="0"/>
              </a:rPr>
              <a:t>(</a:t>
            </a:r>
            <a:r>
              <a:rPr lang="en-GB" sz="1400" b="1">
                <a:solidFill>
                  <a:prstClr val="black"/>
                </a:solidFill>
                <a:latin typeface="IBM Plex Sans Light" charset="0"/>
              </a:rPr>
              <a:t>Note for Teacher/</a:t>
            </a:r>
            <a:r>
              <a:rPr lang="en-GB" sz="1400" b="1" err="1">
                <a:solidFill>
                  <a:prstClr val="black"/>
                </a:solidFill>
                <a:latin typeface="IBM Plex Sans Light" charset="0"/>
              </a:rPr>
              <a:t>IBMers</a:t>
            </a:r>
            <a:r>
              <a:rPr lang="en-GB" sz="1400" b="1">
                <a:solidFill>
                  <a:prstClr val="black"/>
                </a:solidFill>
                <a:latin typeface="IBM Plex Sans Light" charset="0"/>
              </a:rPr>
              <a:t>:</a:t>
            </a:r>
            <a:r>
              <a:rPr lang="en-GB" sz="1400">
                <a:solidFill>
                  <a:prstClr val="black"/>
                </a:solidFill>
                <a:latin typeface="IBM Plex Sans Light" charset="0"/>
              </a:rPr>
              <a:t> this is a good time to explain local vs central processing)</a:t>
            </a:r>
          </a:p>
        </p:txBody>
      </p:sp>
      <p:pic>
        <p:nvPicPr>
          <p:cNvPr id="6" name="Picture 5">
            <a:extLst>
              <a:ext uri="{FF2B5EF4-FFF2-40B4-BE49-F238E27FC236}">
                <a16:creationId xmlns:a16="http://schemas.microsoft.com/office/drawing/2014/main" id="{C925218D-C485-4DC1-BB5E-6AB18B0148C2}"/>
              </a:ext>
            </a:extLst>
          </p:cNvPr>
          <p:cNvPicPr>
            <a:picLocks noChangeAspect="1"/>
          </p:cNvPicPr>
          <p:nvPr/>
        </p:nvPicPr>
        <p:blipFill>
          <a:blip r:embed="rId3"/>
          <a:stretch>
            <a:fillRect/>
          </a:stretch>
        </p:blipFill>
        <p:spPr>
          <a:xfrm>
            <a:off x="4803320" y="1690686"/>
            <a:ext cx="7258050" cy="2809875"/>
          </a:xfrm>
          <a:prstGeom prst="rect">
            <a:avLst/>
          </a:prstGeom>
        </p:spPr>
      </p:pic>
      <p:pic>
        <p:nvPicPr>
          <p:cNvPr id="10" name="Picture 9">
            <a:extLst>
              <a:ext uri="{FF2B5EF4-FFF2-40B4-BE49-F238E27FC236}">
                <a16:creationId xmlns:a16="http://schemas.microsoft.com/office/drawing/2014/main" id="{3DDAA5AD-39C8-4AD7-85D2-2BDADCBEFDF4}"/>
              </a:ext>
            </a:extLst>
          </p:cNvPr>
          <p:cNvPicPr>
            <a:picLocks noChangeAspect="1"/>
          </p:cNvPicPr>
          <p:nvPr/>
        </p:nvPicPr>
        <p:blipFill>
          <a:blip r:embed="rId4"/>
          <a:stretch>
            <a:fillRect/>
          </a:stretch>
        </p:blipFill>
        <p:spPr>
          <a:xfrm>
            <a:off x="609600" y="3959225"/>
            <a:ext cx="4772025" cy="2124075"/>
          </a:xfrm>
          <a:prstGeom prst="rect">
            <a:avLst/>
          </a:prstGeom>
        </p:spPr>
      </p:pic>
      <p:pic>
        <p:nvPicPr>
          <p:cNvPr id="16" name="Picture 15">
            <a:extLst>
              <a:ext uri="{FF2B5EF4-FFF2-40B4-BE49-F238E27FC236}">
                <a16:creationId xmlns:a16="http://schemas.microsoft.com/office/drawing/2014/main" id="{4878CA2C-AAEF-4362-8E90-07BD5A272BF5}"/>
              </a:ext>
            </a:extLst>
          </p:cNvPr>
          <p:cNvPicPr>
            <a:picLocks noChangeAspect="1"/>
          </p:cNvPicPr>
          <p:nvPr/>
        </p:nvPicPr>
        <p:blipFill rotWithShape="1">
          <a:blip r:embed="rId5"/>
          <a:srcRect l="66628" t="-1997" r="-684" b="1997"/>
          <a:stretch/>
        </p:blipFill>
        <p:spPr>
          <a:xfrm>
            <a:off x="9971774" y="0"/>
            <a:ext cx="2217134" cy="1299555"/>
          </a:xfrm>
          <a:prstGeom prst="rect">
            <a:avLst/>
          </a:prstGeom>
        </p:spPr>
      </p:pic>
      <p:sp>
        <p:nvSpPr>
          <p:cNvPr id="13" name="Rectangle 12">
            <a:extLst>
              <a:ext uri="{FF2B5EF4-FFF2-40B4-BE49-F238E27FC236}">
                <a16:creationId xmlns:a16="http://schemas.microsoft.com/office/drawing/2014/main" id="{E2ACB3A0-F2FF-44D6-B6FB-65F114E6D3D7}"/>
              </a:ext>
            </a:extLst>
          </p:cNvPr>
          <p:cNvSpPr/>
          <p:nvPr/>
        </p:nvSpPr>
        <p:spPr>
          <a:xfrm>
            <a:off x="6096000" y="4911149"/>
            <a:ext cx="4448175" cy="995144"/>
          </a:xfrm>
          <a:prstGeom prst="rect">
            <a:avLst/>
          </a:prstGeom>
        </p:spPr>
        <p:txBody>
          <a:bodyPr wrap="square">
            <a:spAutoFit/>
          </a:bodyPr>
          <a:lstStyle/>
          <a:p>
            <a:pPr>
              <a:spcBef>
                <a:spcPts val="1000"/>
              </a:spcBef>
              <a:buClr>
                <a:srgbClr val="0064FF"/>
              </a:buClr>
            </a:pPr>
            <a:r>
              <a:rPr lang="en-GB" sz="1400" b="1" i="1">
                <a:solidFill>
                  <a:prstClr val="black"/>
                </a:solidFill>
                <a:latin typeface="IBM Plex Sans Light" charset="0"/>
              </a:rPr>
              <a:t>What happen when an obstacle reaches Doggy? </a:t>
            </a:r>
          </a:p>
          <a:p>
            <a:pPr>
              <a:spcBef>
                <a:spcPts val="1000"/>
              </a:spcBef>
              <a:buClr>
                <a:srgbClr val="0064FF"/>
              </a:buClr>
            </a:pPr>
            <a:r>
              <a:rPr lang="en-GB" sz="1400" b="1" i="1">
                <a:solidFill>
                  <a:prstClr val="black"/>
                </a:solidFill>
                <a:latin typeface="IBM Plex Sans Light" charset="0"/>
              </a:rPr>
              <a:t>Is TJBot in synch with Doggy exercises?</a:t>
            </a:r>
          </a:p>
          <a:p>
            <a:pPr>
              <a:spcBef>
                <a:spcPts val="1000"/>
              </a:spcBef>
              <a:buClr>
                <a:srgbClr val="0064FF"/>
              </a:buClr>
            </a:pPr>
            <a:r>
              <a:rPr lang="en-GB" sz="1400" b="1" i="1">
                <a:solidFill>
                  <a:prstClr val="black"/>
                </a:solidFill>
                <a:latin typeface="IBM Plex Sans Light" charset="0"/>
              </a:rPr>
              <a:t>How can we get TJBot and Doggy more synched?</a:t>
            </a:r>
          </a:p>
        </p:txBody>
      </p:sp>
    </p:spTree>
    <p:extLst>
      <p:ext uri="{BB962C8B-B14F-4D97-AF65-F5344CB8AC3E}">
        <p14:creationId xmlns:p14="http://schemas.microsoft.com/office/powerpoint/2010/main" val="3124332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610737" cy="1325563"/>
          </a:xfrm>
        </p:spPr>
        <p:txBody>
          <a:bodyPr>
            <a:noAutofit/>
          </a:bodyPr>
          <a:lstStyle/>
          <a:p>
            <a:r>
              <a:rPr lang="en-US" sz="2800"/>
              <a:t>Instruction: </a:t>
            </a:r>
            <a:r>
              <a:rPr lang="en-GB" sz="2800">
                <a:solidFill>
                  <a:prstClr val="black"/>
                </a:solidFill>
              </a:rPr>
              <a:t>Tale2.Scene3 – TJBot helps Doggy doing exercises counting push-ups</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67</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8382138" y="96023"/>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4" action="ppaction://hlinksldjump"/>
              </a:rPr>
              <a:t>Agenda</a:t>
            </a:r>
            <a:endParaRPr lang="en-US"/>
          </a:p>
        </p:txBody>
      </p:sp>
      <p:sp>
        <p:nvSpPr>
          <p:cNvPr id="9" name="Rectangle 8">
            <a:extLst>
              <a:ext uri="{FF2B5EF4-FFF2-40B4-BE49-F238E27FC236}">
                <a16:creationId xmlns:a16="http://schemas.microsoft.com/office/drawing/2014/main" id="{1252A39D-6AC3-4DF3-A826-A7326D5C4B5B}"/>
              </a:ext>
            </a:extLst>
          </p:cNvPr>
          <p:cNvSpPr/>
          <p:nvPr/>
        </p:nvSpPr>
        <p:spPr>
          <a:xfrm>
            <a:off x="838198" y="107691"/>
            <a:ext cx="5724971" cy="369332"/>
          </a:xfrm>
          <a:prstGeom prst="rect">
            <a:avLst/>
          </a:prstGeom>
        </p:spPr>
        <p:txBody>
          <a:bodyPr wrap="square">
            <a:spAutoFit/>
          </a:bodyPr>
          <a:lstStyle/>
          <a:p>
            <a:r>
              <a:rPr lang="en-US" i="1"/>
              <a:t>Instruction: </a:t>
            </a:r>
            <a:r>
              <a:rPr lang="en-US" i="1" err="1"/>
              <a:t>TJBot</a:t>
            </a:r>
            <a:r>
              <a:rPr lang="en-US" i="1"/>
              <a:t> counts push-ups - T02S03c</a:t>
            </a:r>
          </a:p>
        </p:txBody>
      </p:sp>
      <p:pic>
        <p:nvPicPr>
          <p:cNvPr id="10" name="Picture 9">
            <a:extLst>
              <a:ext uri="{FF2B5EF4-FFF2-40B4-BE49-F238E27FC236}">
                <a16:creationId xmlns:a16="http://schemas.microsoft.com/office/drawing/2014/main" id="{529EF668-916F-4322-9B62-3CD0CAA83779}"/>
              </a:ext>
            </a:extLst>
          </p:cNvPr>
          <p:cNvPicPr>
            <a:picLocks noChangeAspect="1"/>
          </p:cNvPicPr>
          <p:nvPr/>
        </p:nvPicPr>
        <p:blipFill rotWithShape="1">
          <a:blip r:embed="rId5"/>
          <a:srcRect l="66628" t="-1997" r="-684" b="1997"/>
          <a:stretch/>
        </p:blipFill>
        <p:spPr>
          <a:xfrm>
            <a:off x="9971774" y="0"/>
            <a:ext cx="2217134" cy="1299555"/>
          </a:xfrm>
          <a:prstGeom prst="rect">
            <a:avLst/>
          </a:prstGeom>
        </p:spPr>
      </p:pic>
      <p:pic>
        <p:nvPicPr>
          <p:cNvPr id="3" name="Picture 2">
            <a:extLst>
              <a:ext uri="{FF2B5EF4-FFF2-40B4-BE49-F238E27FC236}">
                <a16:creationId xmlns:a16="http://schemas.microsoft.com/office/drawing/2014/main" id="{FC5CA156-9395-46FB-8376-64B3CB7D2078}"/>
              </a:ext>
            </a:extLst>
          </p:cNvPr>
          <p:cNvPicPr>
            <a:picLocks noChangeAspect="1"/>
          </p:cNvPicPr>
          <p:nvPr/>
        </p:nvPicPr>
        <p:blipFill>
          <a:blip r:embed="rId6"/>
          <a:stretch>
            <a:fillRect/>
          </a:stretch>
        </p:blipFill>
        <p:spPr>
          <a:xfrm>
            <a:off x="1298120" y="1578568"/>
            <a:ext cx="10763250" cy="2076450"/>
          </a:xfrm>
          <a:prstGeom prst="rect">
            <a:avLst/>
          </a:prstGeom>
        </p:spPr>
      </p:pic>
      <p:pic>
        <p:nvPicPr>
          <p:cNvPr id="7" name="TJBot.Helps.Doggy.Doing .Exercises_reduced">
            <a:hlinkClick r:id="" action="ppaction://media"/>
            <a:extLst>
              <a:ext uri="{FF2B5EF4-FFF2-40B4-BE49-F238E27FC236}">
                <a16:creationId xmlns:a16="http://schemas.microsoft.com/office/drawing/2014/main" id="{F282E9C4-A19E-4A12-AD18-10D4D5A0361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5912" t="10254" r="14772" b="16267"/>
          <a:stretch/>
        </p:blipFill>
        <p:spPr>
          <a:xfrm>
            <a:off x="0" y="3429000"/>
            <a:ext cx="6583744" cy="3430851"/>
          </a:xfrm>
          <a:prstGeom prst="rect">
            <a:avLst/>
          </a:prstGeom>
        </p:spPr>
      </p:pic>
      <p:sp>
        <p:nvSpPr>
          <p:cNvPr id="19" name="Rectangle 18">
            <a:extLst>
              <a:ext uri="{FF2B5EF4-FFF2-40B4-BE49-F238E27FC236}">
                <a16:creationId xmlns:a16="http://schemas.microsoft.com/office/drawing/2014/main" id="{E356BEDB-CA47-403E-A748-BEA5BC629463}"/>
              </a:ext>
            </a:extLst>
          </p:cNvPr>
          <p:cNvSpPr/>
          <p:nvPr/>
        </p:nvSpPr>
        <p:spPr>
          <a:xfrm>
            <a:off x="9448936" y="2618688"/>
            <a:ext cx="2612434" cy="523220"/>
          </a:xfrm>
          <a:prstGeom prst="rect">
            <a:avLst/>
          </a:prstGeom>
        </p:spPr>
        <p:txBody>
          <a:bodyPr wrap="square">
            <a:spAutoFit/>
          </a:bodyPr>
          <a:lstStyle/>
          <a:p>
            <a:pPr lvl="0">
              <a:spcBef>
                <a:spcPts val="1000"/>
              </a:spcBef>
              <a:buClr>
                <a:srgbClr val="0064FF"/>
              </a:buClr>
            </a:pPr>
            <a:r>
              <a:rPr lang="en-GB" sz="1400" b="1">
                <a:solidFill>
                  <a:prstClr val="black"/>
                </a:solidFill>
                <a:latin typeface="IBM Plex Sans Light" charset="0"/>
              </a:rPr>
              <a:t>Solution</a:t>
            </a:r>
            <a:r>
              <a:rPr lang="en-GB" sz="1400">
                <a:solidFill>
                  <a:prstClr val="black"/>
                </a:solidFill>
                <a:latin typeface="IBM Plex Sans Light" charset="0"/>
              </a:rPr>
              <a:t>: connect Doggy </a:t>
            </a:r>
            <a:r>
              <a:rPr lang="en-GB" sz="1400" err="1">
                <a:solidFill>
                  <a:prstClr val="black"/>
                </a:solidFill>
                <a:latin typeface="IBM Plex Sans Light" charset="0"/>
              </a:rPr>
              <a:t>subflow</a:t>
            </a:r>
            <a:r>
              <a:rPr lang="en-GB" sz="1400">
                <a:solidFill>
                  <a:prstClr val="black"/>
                </a:solidFill>
                <a:latin typeface="IBM Plex Sans Light" charset="0"/>
              </a:rPr>
              <a:t> to a different node)</a:t>
            </a:r>
          </a:p>
        </p:txBody>
      </p:sp>
      <p:sp>
        <p:nvSpPr>
          <p:cNvPr id="8" name="Rectangle 7">
            <a:extLst>
              <a:ext uri="{FF2B5EF4-FFF2-40B4-BE49-F238E27FC236}">
                <a16:creationId xmlns:a16="http://schemas.microsoft.com/office/drawing/2014/main" id="{84D3744E-BB54-4417-901D-389D66750CCD}"/>
              </a:ext>
            </a:extLst>
          </p:cNvPr>
          <p:cNvSpPr/>
          <p:nvPr/>
        </p:nvSpPr>
        <p:spPr>
          <a:xfrm>
            <a:off x="6633546" y="4069908"/>
            <a:ext cx="5427823" cy="2354491"/>
          </a:xfrm>
          <a:prstGeom prst="rect">
            <a:avLst/>
          </a:prstGeom>
        </p:spPr>
        <p:txBody>
          <a:bodyPr wrap="square">
            <a:spAutoFit/>
          </a:bodyPr>
          <a:lstStyle/>
          <a:p>
            <a:pPr>
              <a:spcBef>
                <a:spcPts val="1000"/>
              </a:spcBef>
              <a:buClr>
                <a:srgbClr val="0064FF"/>
              </a:buClr>
            </a:pPr>
            <a:r>
              <a:rPr lang="en-GB" b="1" i="1">
                <a:solidFill>
                  <a:prstClr val="black"/>
                </a:solidFill>
                <a:latin typeface="IBM Plex Sans Light" charset="0"/>
              </a:rPr>
              <a:t>Challenge time: </a:t>
            </a:r>
            <a:r>
              <a:rPr lang="en-GB">
                <a:solidFill>
                  <a:prstClr val="black"/>
                </a:solidFill>
                <a:latin typeface="IBM Plex Sans Light" charset="0"/>
              </a:rPr>
              <a:t>Now, leverage on TJBot capabilities. TJBot thinks that could be useful to move his/her arm while Doggy do push-ups and to light up led to advice that a new series is started. </a:t>
            </a:r>
          </a:p>
          <a:p>
            <a:pPr>
              <a:spcBef>
                <a:spcPts val="1000"/>
              </a:spcBef>
              <a:buClr>
                <a:srgbClr val="0064FF"/>
              </a:buClr>
            </a:pPr>
            <a:endParaRPr lang="en-GB">
              <a:solidFill>
                <a:prstClr val="black"/>
              </a:solidFill>
              <a:latin typeface="IBM Plex Sans Light" charset="0"/>
            </a:endParaRPr>
          </a:p>
          <a:p>
            <a:pPr>
              <a:spcBef>
                <a:spcPts val="1000"/>
              </a:spcBef>
              <a:buClr>
                <a:srgbClr val="0064FF"/>
              </a:buClr>
            </a:pPr>
            <a:r>
              <a:rPr lang="en-GB" b="1">
                <a:solidFill>
                  <a:prstClr val="black"/>
                </a:solidFill>
                <a:latin typeface="IBM Plex Sans Light" charset="0"/>
              </a:rPr>
              <a:t>Ready… Steady… Go!!!</a:t>
            </a:r>
          </a:p>
          <a:p>
            <a:pPr algn="r">
              <a:spcBef>
                <a:spcPts val="1000"/>
              </a:spcBef>
              <a:buClr>
                <a:srgbClr val="0064FF"/>
              </a:buClr>
            </a:pPr>
            <a:r>
              <a:rPr lang="en-GB" sz="1400" i="1">
                <a:solidFill>
                  <a:prstClr val="black"/>
                </a:solidFill>
                <a:latin typeface="IBM Plex Sans Light" charset="0"/>
              </a:rPr>
              <a:t>(a candidate solution on next slide)</a:t>
            </a:r>
            <a:endParaRPr lang="en-US" sz="1400" i="1">
              <a:solidFill>
                <a:prstClr val="black"/>
              </a:solidFill>
              <a:latin typeface="IBM Plex Sans Light" charset="0"/>
            </a:endParaRPr>
          </a:p>
        </p:txBody>
      </p:sp>
    </p:spTree>
    <p:extLst>
      <p:ext uri="{BB962C8B-B14F-4D97-AF65-F5344CB8AC3E}">
        <p14:creationId xmlns:p14="http://schemas.microsoft.com/office/powerpoint/2010/main" val="102520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6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8931443" cy="1325563"/>
          </a:xfrm>
        </p:spPr>
        <p:txBody>
          <a:bodyPr>
            <a:noAutofit/>
          </a:bodyPr>
          <a:lstStyle/>
          <a:p>
            <a:r>
              <a:rPr lang="en-US" sz="2800" b="1"/>
              <a:t>Challenge T2C2</a:t>
            </a:r>
            <a:r>
              <a:rPr lang="en-US" sz="2800"/>
              <a:t>: </a:t>
            </a:r>
            <a:r>
              <a:rPr lang="en-GB" sz="2800"/>
              <a:t>TJBot thinks that could be useful to move his/her arm while Doggy do push-ups and to light up led to advice that a new series is started.</a:t>
            </a:r>
            <a:endParaRPr lang="en-US" sz="2800"/>
          </a:p>
        </p:txBody>
      </p:sp>
      <p:sp>
        <p:nvSpPr>
          <p:cNvPr id="4" name="Slide Number Placeholder 3"/>
          <p:cNvSpPr>
            <a:spLocks noGrp="1"/>
          </p:cNvSpPr>
          <p:nvPr>
            <p:ph type="sldNum" sz="quarter" idx="4"/>
          </p:nvPr>
        </p:nvSpPr>
        <p:spPr/>
        <p:txBody>
          <a:bodyPr/>
          <a:lstStyle/>
          <a:p>
            <a:fld id="{DCC1C4A4-046B-3E4F-A1E5-DD3794234026}" type="slidenum">
              <a:rPr lang="en-US" smtClean="0"/>
              <a:pPr/>
              <a:t>68</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pic>
        <p:nvPicPr>
          <p:cNvPr id="3" name="Picture 2">
            <a:extLst>
              <a:ext uri="{FF2B5EF4-FFF2-40B4-BE49-F238E27FC236}">
                <a16:creationId xmlns:a16="http://schemas.microsoft.com/office/drawing/2014/main" id="{B119D2EA-2F99-4755-B9BC-9EA136DD60C2}"/>
              </a:ext>
            </a:extLst>
          </p:cNvPr>
          <p:cNvPicPr>
            <a:picLocks noChangeAspect="1"/>
          </p:cNvPicPr>
          <p:nvPr/>
        </p:nvPicPr>
        <p:blipFill>
          <a:blip r:embed="rId3"/>
          <a:stretch>
            <a:fillRect/>
          </a:stretch>
        </p:blipFill>
        <p:spPr>
          <a:xfrm>
            <a:off x="0" y="2243136"/>
            <a:ext cx="12109216" cy="3157539"/>
          </a:xfrm>
          <a:prstGeom prst="rect">
            <a:avLst/>
          </a:prstGeom>
        </p:spPr>
      </p:pic>
      <p:sp>
        <p:nvSpPr>
          <p:cNvPr id="5" name="Rectangle 4">
            <a:extLst>
              <a:ext uri="{FF2B5EF4-FFF2-40B4-BE49-F238E27FC236}">
                <a16:creationId xmlns:a16="http://schemas.microsoft.com/office/drawing/2014/main" id="{BE46CDA3-5634-4ACF-8712-1F7A44B9A207}"/>
              </a:ext>
            </a:extLst>
          </p:cNvPr>
          <p:cNvSpPr/>
          <p:nvPr/>
        </p:nvSpPr>
        <p:spPr>
          <a:xfrm>
            <a:off x="2762250" y="5179005"/>
            <a:ext cx="2905125" cy="923330"/>
          </a:xfrm>
          <a:prstGeom prst="rect">
            <a:avLst/>
          </a:prstGeom>
        </p:spPr>
        <p:txBody>
          <a:bodyPr wrap="square">
            <a:spAutoFit/>
          </a:bodyPr>
          <a:lstStyle/>
          <a:p>
            <a:r>
              <a:rPr lang="en-GB" b="1"/>
              <a:t>We Need You!</a:t>
            </a:r>
          </a:p>
          <a:p>
            <a:r>
              <a:rPr lang="en-GB" b="1"/>
              <a:t>Submit your scenes to expand Doggy's behaviour :)</a:t>
            </a:r>
          </a:p>
        </p:txBody>
      </p:sp>
      <p:pic>
        <p:nvPicPr>
          <p:cNvPr id="7" name="Picture 6" descr="A picture containing clipart&#10;&#10;Description generated with very high confidence">
            <a:extLst>
              <a:ext uri="{FF2B5EF4-FFF2-40B4-BE49-F238E27FC236}">
                <a16:creationId xmlns:a16="http://schemas.microsoft.com/office/drawing/2014/main" id="{84FEF211-255C-433E-A40A-4CF517101E0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14350" y="4985555"/>
            <a:ext cx="2247900" cy="1264444"/>
          </a:xfrm>
          <a:prstGeom prst="rect">
            <a:avLst/>
          </a:prstGeom>
        </p:spPr>
      </p:pic>
      <p:pic>
        <p:nvPicPr>
          <p:cNvPr id="42" name="Picture 41">
            <a:extLst>
              <a:ext uri="{FF2B5EF4-FFF2-40B4-BE49-F238E27FC236}">
                <a16:creationId xmlns:a16="http://schemas.microsoft.com/office/drawing/2014/main" id="{F823F4A0-9D5D-4D41-A595-287AE7FFBD10}"/>
              </a:ext>
            </a:extLst>
          </p:cNvPr>
          <p:cNvPicPr>
            <a:picLocks noChangeAspect="1"/>
          </p:cNvPicPr>
          <p:nvPr/>
        </p:nvPicPr>
        <p:blipFill rotWithShape="1">
          <a:blip r:embed="rId6"/>
          <a:srcRect l="66628" t="-1997" r="-684" b="1997"/>
          <a:stretch/>
        </p:blipFill>
        <p:spPr>
          <a:xfrm>
            <a:off x="9971774" y="0"/>
            <a:ext cx="2217134" cy="1299555"/>
          </a:xfrm>
          <a:prstGeom prst="rect">
            <a:avLst/>
          </a:prstGeom>
        </p:spPr>
      </p:pic>
    </p:spTree>
    <p:extLst>
      <p:ext uri="{BB962C8B-B14F-4D97-AF65-F5344CB8AC3E}">
        <p14:creationId xmlns:p14="http://schemas.microsoft.com/office/powerpoint/2010/main" val="2133546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 notes and Credits</a:t>
            </a:r>
          </a:p>
        </p:txBody>
      </p:sp>
      <p:sp>
        <p:nvSpPr>
          <p:cNvPr id="3" name="Content Placeholder 2"/>
          <p:cNvSpPr>
            <a:spLocks noGrp="1"/>
          </p:cNvSpPr>
          <p:nvPr>
            <p:ph idx="1"/>
          </p:nvPr>
        </p:nvSpPr>
        <p:spPr>
          <a:xfrm>
            <a:off x="485774" y="1702479"/>
            <a:ext cx="7724775" cy="2393271"/>
          </a:xfrm>
        </p:spPr>
        <p:txBody>
          <a:bodyPr>
            <a:normAutofit fontScale="55000" lnSpcReduction="20000"/>
          </a:bodyPr>
          <a:lstStyle/>
          <a:p>
            <a:pPr marL="0" indent="0">
              <a:buNone/>
            </a:pPr>
            <a:r>
              <a:rPr lang="en-US" sz="2900" err="1"/>
              <a:t>TJBot</a:t>
            </a:r>
            <a:r>
              <a:rPr lang="en-US" sz="2900"/>
              <a:t> is a brilliant way to introduce and play with IBM Watson solution and robotics.</a:t>
            </a:r>
          </a:p>
          <a:p>
            <a:pPr marL="0" indent="0">
              <a:buNone/>
            </a:pPr>
            <a:r>
              <a:rPr lang="en-US" sz="2900"/>
              <a:t>Node-Red makes programming a very easy task, from children to grandparents.</a:t>
            </a:r>
          </a:p>
          <a:p>
            <a:pPr marL="0" indent="0">
              <a:buNone/>
            </a:pPr>
            <a:r>
              <a:rPr lang="en-US" sz="2900"/>
              <a:t>Doggy shows how to expand </a:t>
            </a:r>
            <a:r>
              <a:rPr lang="en-US" sz="2900" err="1"/>
              <a:t>TJBot</a:t>
            </a:r>
            <a:r>
              <a:rPr lang="en-US" sz="2900"/>
              <a:t> using common and low cost IOT devices.</a:t>
            </a:r>
          </a:p>
          <a:p>
            <a:pPr marL="0" indent="0">
              <a:buNone/>
            </a:pPr>
            <a:r>
              <a:rPr lang="en-US" sz="2900" u="sng"/>
              <a:t>Mixing all together is an excellent way to have fun and effective activities.</a:t>
            </a:r>
          </a:p>
          <a:p>
            <a:pPr marL="0" indent="0">
              <a:buNone/>
            </a:pPr>
            <a:endParaRPr lang="en-US" sz="2800" u="sng"/>
          </a:p>
          <a:p>
            <a:pPr marL="0" indent="0" algn="r">
              <a:buNone/>
            </a:pPr>
            <a:r>
              <a:rPr lang="en-US" i="1" err="1"/>
              <a:t>Ferruccio</a:t>
            </a:r>
            <a:r>
              <a:rPr lang="en-US" i="1"/>
              <a:t> </a:t>
            </a:r>
            <a:r>
              <a:rPr lang="en-US" i="1" err="1"/>
              <a:t>Manclossi</a:t>
            </a:r>
            <a:r>
              <a:rPr lang="en-US" i="1"/>
              <a:t>, </a:t>
            </a:r>
          </a:p>
          <a:p>
            <a:pPr marL="0" indent="0" algn="r">
              <a:buNone/>
            </a:pPr>
            <a:r>
              <a:rPr lang="en-US" i="1" err="1"/>
              <a:t>Segrate</a:t>
            </a:r>
            <a:r>
              <a:rPr lang="en-US" i="1"/>
              <a:t>, September 2018</a:t>
            </a:r>
          </a:p>
          <a:p>
            <a:pPr marL="0" indent="0" algn="r">
              <a:buNone/>
            </a:pPr>
            <a:r>
              <a:rPr lang="en-US" i="1"/>
              <a:t>https://github.com/fmanclossi/TJBot-playbook</a:t>
            </a:r>
          </a:p>
        </p:txBody>
      </p:sp>
      <p:sp>
        <p:nvSpPr>
          <p:cNvPr id="4" name="Slide Number Placeholder 3"/>
          <p:cNvSpPr>
            <a:spLocks noGrp="1"/>
          </p:cNvSpPr>
          <p:nvPr>
            <p:ph type="sldNum" sz="quarter" idx="4"/>
          </p:nvPr>
        </p:nvSpPr>
        <p:spPr/>
        <p:txBody>
          <a:bodyPr/>
          <a:lstStyle/>
          <a:p>
            <a:fld id="{DCC1C4A4-046B-3E4F-A1E5-DD3794234026}" type="slidenum">
              <a:rPr lang="en-US" smtClean="0"/>
              <a:pPr/>
              <a:t>69</a:t>
            </a:fld>
            <a:endParaRPr lang="en-US"/>
          </a:p>
        </p:txBody>
      </p:sp>
      <p:sp>
        <p:nvSpPr>
          <p:cNvPr id="8" name="Rectangle 7">
            <a:extLst>
              <a:ext uri="{FF2B5EF4-FFF2-40B4-BE49-F238E27FC236}">
                <a16:creationId xmlns:a16="http://schemas.microsoft.com/office/drawing/2014/main" id="{335EA2F1-A060-4803-8961-054B829F7AA9}"/>
              </a:ext>
            </a:extLst>
          </p:cNvPr>
          <p:cNvSpPr/>
          <p:nvPr/>
        </p:nvSpPr>
        <p:spPr>
          <a:xfrm>
            <a:off x="-1" y="4965107"/>
            <a:ext cx="8933497" cy="707676"/>
          </a:xfrm>
          <a:prstGeom prst="rect">
            <a:avLst/>
          </a:prstGeom>
        </p:spPr>
        <p:txBody>
          <a:bodyPr vert="horz" lIns="91440" tIns="45720" rIns="91440" bIns="45720" rtlCol="0">
            <a:normAutofit/>
          </a:bodyPr>
          <a:lstStyle/>
          <a:p>
            <a:pPr>
              <a:spcBef>
                <a:spcPts val="1000"/>
              </a:spcBef>
              <a:buClr>
                <a:srgbClr val="0064FF"/>
              </a:buClr>
            </a:pPr>
            <a:r>
              <a:rPr lang="en-US" sz="1050">
                <a:latin typeface="IBM Plex Sans Light" charset="0"/>
              </a:rPr>
              <a:t>Doggy is an original idea from a team of IBM Italy Volunteers. The first draft was developed during a stage with high school students in IBM </a:t>
            </a:r>
            <a:r>
              <a:rPr lang="en-US" sz="1050" err="1">
                <a:latin typeface="IBM Plex Sans Light" charset="0"/>
              </a:rPr>
              <a:t>Segrate</a:t>
            </a:r>
            <a:r>
              <a:rPr lang="en-US" sz="1050">
                <a:latin typeface="IBM Plex Sans Light" charset="0"/>
              </a:rPr>
              <a:t>, July 2018. A special </a:t>
            </a:r>
            <a:r>
              <a:rPr lang="en-US" sz="1050" b="1" i="1">
                <a:latin typeface="IBM Plex Sans Light" charset="0"/>
              </a:rPr>
              <a:t>GRAZIE</a:t>
            </a:r>
            <a:r>
              <a:rPr lang="en-US" sz="1050">
                <a:latin typeface="IBM Plex Sans Light" charset="0"/>
              </a:rPr>
              <a:t> to </a:t>
            </a:r>
            <a:r>
              <a:rPr lang="it-IT" sz="1050">
                <a:solidFill>
                  <a:srgbClr val="000000"/>
                </a:solidFill>
                <a:latin typeface="IBM Plex Sans Light" panose="020B0403050203000203" pitchFamily="34" charset="0"/>
              </a:rPr>
              <a:t>Fabrizio </a:t>
            </a:r>
            <a:r>
              <a:rPr lang="it-IT" sz="1050" err="1">
                <a:solidFill>
                  <a:srgbClr val="000000"/>
                </a:solidFill>
                <a:latin typeface="IBM Plex Sans Light" panose="020B0403050203000203" pitchFamily="34" charset="0"/>
              </a:rPr>
              <a:t>Repossi</a:t>
            </a:r>
            <a:r>
              <a:rPr lang="it-IT" sz="1050">
                <a:solidFill>
                  <a:srgbClr val="000000"/>
                </a:solidFill>
                <a:latin typeface="IBM Plex Sans Light" panose="020B0403050203000203" pitchFamily="34" charset="0"/>
              </a:rPr>
              <a:t>, </a:t>
            </a:r>
            <a:r>
              <a:rPr lang="en-US" sz="1050">
                <a:solidFill>
                  <a:srgbClr val="000000"/>
                </a:solidFill>
                <a:latin typeface="IBM Plex Sans Light" panose="020B0403050203000203" pitchFamily="34" charset="0"/>
              </a:rPr>
              <a:t>Hossam </a:t>
            </a:r>
            <a:r>
              <a:rPr lang="en-US" sz="1050" err="1">
                <a:solidFill>
                  <a:srgbClr val="000000"/>
                </a:solidFill>
                <a:latin typeface="IBM Plex Sans Light" panose="020B0403050203000203" pitchFamily="34" charset="0"/>
              </a:rPr>
              <a:t>Lemtaffah</a:t>
            </a:r>
            <a:r>
              <a:rPr lang="en-US" sz="1050">
                <a:solidFill>
                  <a:srgbClr val="000000"/>
                </a:solidFill>
                <a:latin typeface="IBM Plex Sans Light" panose="020B0403050203000203" pitchFamily="34" charset="0"/>
              </a:rPr>
              <a:t>, </a:t>
            </a:r>
            <a:r>
              <a:rPr lang="it-IT" sz="1050">
                <a:solidFill>
                  <a:srgbClr val="000000"/>
                </a:solidFill>
                <a:latin typeface="IBM Plex Sans Light" panose="020B0403050203000203" pitchFamily="34" charset="0"/>
              </a:rPr>
              <a:t>Matteo Vergottini, Riccardo Manfredonia, </a:t>
            </a:r>
            <a:r>
              <a:rPr lang="it-IT" sz="1050" err="1">
                <a:solidFill>
                  <a:srgbClr val="000000"/>
                </a:solidFill>
                <a:latin typeface="IBM Plex Sans Light" panose="020B0403050203000203" pitchFamily="34" charset="0"/>
              </a:rPr>
              <a:t>Thierno</a:t>
            </a:r>
            <a:r>
              <a:rPr lang="it-IT" sz="1050">
                <a:solidFill>
                  <a:srgbClr val="000000"/>
                </a:solidFill>
                <a:latin typeface="IBM Plex Sans Light" panose="020B0403050203000203" pitchFamily="34" charset="0"/>
              </a:rPr>
              <a:t> Filippo D'Amelio and </a:t>
            </a:r>
            <a:r>
              <a:rPr lang="it-IT" sz="1050" err="1">
                <a:solidFill>
                  <a:srgbClr val="000000"/>
                </a:solidFill>
                <a:latin typeface="IBM Plex Sans Light" panose="020B0403050203000203" pitchFamily="34" charset="0"/>
              </a:rPr>
              <a:t>Usama</a:t>
            </a:r>
            <a:r>
              <a:rPr lang="it-IT" sz="1050">
                <a:solidFill>
                  <a:srgbClr val="000000"/>
                </a:solidFill>
                <a:latin typeface="IBM Plex Sans Light" panose="020B0403050203000203" pitchFamily="34" charset="0"/>
              </a:rPr>
              <a:t> Muhammad</a:t>
            </a:r>
            <a:endParaRPr lang="en-US" sz="1050">
              <a:latin typeface="Arial" panose="020B0604020202020204" pitchFamily="34" charset="0"/>
            </a:endParaRPr>
          </a:p>
          <a:p>
            <a:pPr>
              <a:spcBef>
                <a:spcPts val="1000"/>
              </a:spcBef>
              <a:buClr>
                <a:srgbClr val="0064FF"/>
              </a:buClr>
            </a:pPr>
            <a:endParaRPr lang="en-US" sz="1050">
              <a:latin typeface="IBM Plex Sans Light" charset="0"/>
            </a:endParaRPr>
          </a:p>
        </p:txBody>
      </p:sp>
      <p:sp>
        <p:nvSpPr>
          <p:cNvPr id="5" name="Rectangle 4">
            <a:extLst>
              <a:ext uri="{FF2B5EF4-FFF2-40B4-BE49-F238E27FC236}">
                <a16:creationId xmlns:a16="http://schemas.microsoft.com/office/drawing/2014/main" id="{697EF6F6-FF45-4622-862B-DAFECC5895FF}"/>
              </a:ext>
            </a:extLst>
          </p:cNvPr>
          <p:cNvSpPr/>
          <p:nvPr/>
        </p:nvSpPr>
        <p:spPr>
          <a:xfrm>
            <a:off x="5862415" y="102881"/>
            <a:ext cx="6224808" cy="646331"/>
          </a:xfrm>
          <a:prstGeom prst="rect">
            <a:avLst/>
          </a:prstGeom>
        </p:spPr>
        <p:txBody>
          <a:bodyPr wrap="square">
            <a:spAutoFit/>
          </a:bodyPr>
          <a:lstStyle/>
          <a:p>
            <a:r>
              <a:rPr lang="en-US" sz="1200" i="1"/>
              <a:t>“The goal of education is not to increase the amount of knowledge but to create the possibilities for a child to invent and discover, to create men who are capable of doing new things.”</a:t>
            </a:r>
          </a:p>
          <a:p>
            <a:pPr algn="r"/>
            <a:r>
              <a:rPr lang="en-US" sz="1200"/>
              <a:t>Jean Piaget</a:t>
            </a:r>
          </a:p>
        </p:txBody>
      </p:sp>
      <p:pic>
        <p:nvPicPr>
          <p:cNvPr id="15" name="Picture 14">
            <a:extLst>
              <a:ext uri="{FF2B5EF4-FFF2-40B4-BE49-F238E27FC236}">
                <a16:creationId xmlns:a16="http://schemas.microsoft.com/office/drawing/2014/main" id="{7DD35103-5E94-464E-9B30-E7330FF91338}"/>
              </a:ext>
            </a:extLst>
          </p:cNvPr>
          <p:cNvPicPr>
            <a:picLocks noChangeAspect="1"/>
          </p:cNvPicPr>
          <p:nvPr/>
        </p:nvPicPr>
        <p:blipFill>
          <a:blip r:embed="rId2"/>
          <a:stretch>
            <a:fillRect/>
          </a:stretch>
        </p:blipFill>
        <p:spPr>
          <a:xfrm>
            <a:off x="0" y="5379123"/>
            <a:ext cx="8933498" cy="1478878"/>
          </a:xfrm>
          <a:prstGeom prst="rect">
            <a:avLst/>
          </a:prstGeom>
        </p:spPr>
      </p:pic>
      <p:pic>
        <p:nvPicPr>
          <p:cNvPr id="16" name="Picture 15">
            <a:extLst>
              <a:ext uri="{FF2B5EF4-FFF2-40B4-BE49-F238E27FC236}">
                <a16:creationId xmlns:a16="http://schemas.microsoft.com/office/drawing/2014/main" id="{99334064-43B6-47D7-9EDF-705F6D863A00}"/>
              </a:ext>
            </a:extLst>
          </p:cNvPr>
          <p:cNvPicPr>
            <a:picLocks noChangeAspect="1"/>
          </p:cNvPicPr>
          <p:nvPr/>
        </p:nvPicPr>
        <p:blipFill>
          <a:blip r:embed="rId3"/>
          <a:stretch>
            <a:fillRect/>
          </a:stretch>
        </p:blipFill>
        <p:spPr>
          <a:xfrm>
            <a:off x="8391007" y="1690688"/>
            <a:ext cx="3696216" cy="2038635"/>
          </a:xfrm>
          <a:prstGeom prst="rect">
            <a:avLst/>
          </a:prstGeom>
        </p:spPr>
      </p:pic>
      <p:pic>
        <p:nvPicPr>
          <p:cNvPr id="7" name="Picture 6">
            <a:extLst>
              <a:ext uri="{FF2B5EF4-FFF2-40B4-BE49-F238E27FC236}">
                <a16:creationId xmlns:a16="http://schemas.microsoft.com/office/drawing/2014/main" id="{DDF720A1-3E16-46BC-86A8-4A7EEED6882E}"/>
              </a:ext>
            </a:extLst>
          </p:cNvPr>
          <p:cNvPicPr>
            <a:picLocks noChangeAspect="1"/>
          </p:cNvPicPr>
          <p:nvPr/>
        </p:nvPicPr>
        <p:blipFill>
          <a:blip r:embed="rId4"/>
          <a:stretch>
            <a:fillRect/>
          </a:stretch>
        </p:blipFill>
        <p:spPr>
          <a:xfrm>
            <a:off x="8933498" y="5033473"/>
            <a:ext cx="3258502" cy="1833389"/>
          </a:xfrm>
          <a:prstGeom prst="rect">
            <a:avLst/>
          </a:prstGeom>
        </p:spPr>
      </p:pic>
    </p:spTree>
    <p:extLst>
      <p:ext uri="{BB962C8B-B14F-4D97-AF65-F5344CB8AC3E}">
        <p14:creationId xmlns:p14="http://schemas.microsoft.com/office/powerpoint/2010/main" val="327885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2541" cy="1325563"/>
          </a:xfrm>
        </p:spPr>
        <p:txBody>
          <a:bodyPr>
            <a:normAutofit/>
          </a:bodyPr>
          <a:lstStyle/>
          <a:p>
            <a:r>
              <a:rPr lang="en-US"/>
              <a:t>HW requirement</a:t>
            </a:r>
          </a:p>
        </p:txBody>
      </p:sp>
      <p:sp>
        <p:nvSpPr>
          <p:cNvPr id="3" name="Content Placeholder 2"/>
          <p:cNvSpPr>
            <a:spLocks noGrp="1"/>
          </p:cNvSpPr>
          <p:nvPr>
            <p:ph idx="1"/>
          </p:nvPr>
        </p:nvSpPr>
        <p:spPr>
          <a:xfrm>
            <a:off x="2457983" y="6475565"/>
            <a:ext cx="6683304" cy="251354"/>
          </a:xfrm>
        </p:spPr>
        <p:txBody>
          <a:bodyPr>
            <a:normAutofit fontScale="92500" lnSpcReduction="20000"/>
          </a:bodyPr>
          <a:lstStyle/>
          <a:p>
            <a:pPr marL="0" indent="0">
              <a:buNone/>
            </a:pPr>
            <a:r>
              <a:rPr lang="en-GB" sz="1400" b="1"/>
              <a:t>Level: some tasks could be tricky but could be performed under adult’s guidance</a:t>
            </a:r>
            <a:endParaRPr lang="en-GB" sz="1400"/>
          </a:p>
          <a:p>
            <a:pPr marL="0" indent="0">
              <a:buNone/>
            </a:pPr>
            <a:endParaRPr lang="en-US" sz="1400"/>
          </a:p>
        </p:txBody>
      </p:sp>
      <p:sp>
        <p:nvSpPr>
          <p:cNvPr id="4" name="Slide Number Placeholder 3"/>
          <p:cNvSpPr>
            <a:spLocks noGrp="1"/>
          </p:cNvSpPr>
          <p:nvPr>
            <p:ph type="sldNum" sz="quarter" idx="4"/>
          </p:nvPr>
        </p:nvSpPr>
        <p:spPr/>
        <p:txBody>
          <a:bodyPr/>
          <a:lstStyle/>
          <a:p>
            <a:fld id="{DCC1C4A4-046B-3E4F-A1E5-DD3794234026}" type="slidenum">
              <a:rPr lang="en-US" smtClean="0"/>
              <a:pPr/>
              <a:t>7</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graphicFrame>
        <p:nvGraphicFramePr>
          <p:cNvPr id="5" name="Table 4">
            <a:extLst>
              <a:ext uri="{FF2B5EF4-FFF2-40B4-BE49-F238E27FC236}">
                <a16:creationId xmlns:a16="http://schemas.microsoft.com/office/drawing/2014/main" id="{7A9A29FE-C788-40ED-903D-8CDF6BC0AC07}"/>
              </a:ext>
            </a:extLst>
          </p:cNvPr>
          <p:cNvGraphicFramePr>
            <a:graphicFrameLocks noGrp="1"/>
          </p:cNvGraphicFramePr>
          <p:nvPr>
            <p:extLst>
              <p:ext uri="{D42A27DB-BD31-4B8C-83A1-F6EECF244321}">
                <p14:modId xmlns:p14="http://schemas.microsoft.com/office/powerpoint/2010/main" val="2614875919"/>
              </p:ext>
            </p:extLst>
          </p:nvPr>
        </p:nvGraphicFramePr>
        <p:xfrm>
          <a:off x="915850" y="1707604"/>
          <a:ext cx="9767570" cy="2160977"/>
        </p:xfrm>
        <a:graphic>
          <a:graphicData uri="http://schemas.openxmlformats.org/drawingml/2006/table">
            <a:tbl>
              <a:tblPr/>
              <a:tblGrid>
                <a:gridCol w="4298408">
                  <a:extLst>
                    <a:ext uri="{9D8B030D-6E8A-4147-A177-3AD203B41FA5}">
                      <a16:colId xmlns:a16="http://schemas.microsoft.com/office/drawing/2014/main" val="3451804303"/>
                    </a:ext>
                  </a:extLst>
                </a:gridCol>
                <a:gridCol w="1251857">
                  <a:extLst>
                    <a:ext uri="{9D8B030D-6E8A-4147-A177-3AD203B41FA5}">
                      <a16:colId xmlns:a16="http://schemas.microsoft.com/office/drawing/2014/main" val="2785097553"/>
                    </a:ext>
                  </a:extLst>
                </a:gridCol>
                <a:gridCol w="1338943">
                  <a:extLst>
                    <a:ext uri="{9D8B030D-6E8A-4147-A177-3AD203B41FA5}">
                      <a16:colId xmlns:a16="http://schemas.microsoft.com/office/drawing/2014/main" val="656621100"/>
                    </a:ext>
                  </a:extLst>
                </a:gridCol>
                <a:gridCol w="1545771">
                  <a:extLst>
                    <a:ext uri="{9D8B030D-6E8A-4147-A177-3AD203B41FA5}">
                      <a16:colId xmlns:a16="http://schemas.microsoft.com/office/drawing/2014/main" val="1037922077"/>
                    </a:ext>
                  </a:extLst>
                </a:gridCol>
                <a:gridCol w="1332591">
                  <a:extLst>
                    <a:ext uri="{9D8B030D-6E8A-4147-A177-3AD203B41FA5}">
                      <a16:colId xmlns:a16="http://schemas.microsoft.com/office/drawing/2014/main" val="1771807542"/>
                    </a:ext>
                  </a:extLst>
                </a:gridCol>
              </a:tblGrid>
              <a:tr h="211363">
                <a:tc>
                  <a:txBody>
                    <a:bodyPr/>
                    <a:lstStyle/>
                    <a:p>
                      <a:r>
                        <a:rPr lang="en-US" sz="1200" b="1">
                          <a:latin typeface="IBM Plex Serif Light" panose="02060403050406000203" pitchFamily="18" charset="0"/>
                        </a:rPr>
                        <a:t>Component</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IBM Plex Serif Light" panose="02060403050406000203" pitchFamily="18" charset="0"/>
                        </a:rPr>
                        <a:t>Doggy Basic</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IBM Plex Serif Light" panose="02060403050406000203" pitchFamily="18" charset="0"/>
                        </a:rPr>
                        <a:t>Doggy Standard</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IBM Plex Serif Light" panose="02060403050406000203" pitchFamily="18" charset="0"/>
                        </a:rPr>
                        <a:t>Doggy Advanced (Premium)</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err="1">
                          <a:latin typeface="IBM Plex Serif Light" panose="02060403050406000203" pitchFamily="18" charset="0"/>
                        </a:rPr>
                        <a:t>MiniDoggy</a:t>
                      </a:r>
                      <a:endParaRPr lang="en-US" sz="1200" b="1">
                        <a:latin typeface="IBM Plex Serif Light" panose="02060403050406000203" pitchFamily="18" charset="0"/>
                      </a:endParaRP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4768009"/>
                  </a:ext>
                </a:extLst>
              </a:tr>
              <a:tr h="302148">
                <a:tc>
                  <a:txBody>
                    <a:bodyPr/>
                    <a:lstStyle/>
                    <a:p>
                      <a:r>
                        <a:rPr lang="en-US" sz="1200">
                          <a:latin typeface="IBM Plex Serif Light" panose="02060403050406000203" pitchFamily="18" charset="0"/>
                        </a:rPr>
                        <a:t>TJBot setup with </a:t>
                      </a:r>
                      <a:r>
                        <a:rPr lang="en-US" sz="1200">
                          <a:latin typeface="IBM Plex Serif Light" panose="02060403050406000203" pitchFamily="18" charset="0"/>
                          <a:hlinkClick r:id="rId3"/>
                        </a:rPr>
                        <a:t>JCBisson Node-Red nodes</a:t>
                      </a:r>
                      <a:endParaRPr lang="en-US" sz="1200">
                        <a:latin typeface="IBM Plex Serif Light" panose="02060403050406000203" pitchFamily="18" charset="0"/>
                      </a:endParaRP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8966226"/>
                  </a:ext>
                </a:extLst>
              </a:tr>
              <a:tr h="302148">
                <a:tc>
                  <a:txBody>
                    <a:bodyPr/>
                    <a:lstStyle/>
                    <a:p>
                      <a:r>
                        <a:rPr lang="en-US" sz="1200">
                          <a:latin typeface="IBM Plex Serif Light" panose="02060403050406000203" pitchFamily="18" charset="0"/>
                        </a:rPr>
                        <a:t>1 x HC-SR04 ultrasonic sensor for </a:t>
                      </a:r>
                      <a:r>
                        <a:rPr lang="en-US" sz="1200" err="1">
                          <a:latin typeface="IBM Plex Serif Light" panose="02060403050406000203" pitchFamily="18" charset="0"/>
                        </a:rPr>
                        <a:t>TJDog</a:t>
                      </a:r>
                      <a:r>
                        <a:rPr lang="en-US" sz="1200">
                          <a:latin typeface="IBM Plex Serif Light" panose="02060403050406000203" pitchFamily="18" charset="0"/>
                        </a:rPr>
                        <a:t> supervision</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No</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2035282"/>
                  </a:ext>
                </a:extLst>
              </a:tr>
              <a:tr h="211363">
                <a:tc>
                  <a:txBody>
                    <a:bodyPr/>
                    <a:lstStyle/>
                    <a:p>
                      <a:r>
                        <a:rPr lang="en-US" sz="1200">
                          <a:latin typeface="IBM Plex Serif Light" panose="02060403050406000203" pitchFamily="18" charset="0"/>
                        </a:rPr>
                        <a:t>1 x SG90 servo motor for TJDog tail</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No</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1119059"/>
                  </a:ext>
                </a:extLst>
              </a:tr>
              <a:tr h="297941">
                <a:tc>
                  <a:txBody>
                    <a:bodyPr/>
                    <a:lstStyle/>
                    <a:p>
                      <a:r>
                        <a:rPr lang="nb-NO" sz="1200">
                          <a:latin typeface="IBM Plex Serif Light" panose="02060403050406000203" pitchFamily="18" charset="0"/>
                        </a:rPr>
                        <a:t>2 x SG90 servo motor for TJDog front legs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No</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No</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No</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866720"/>
                  </a:ext>
                </a:extLst>
              </a:tr>
              <a:tr h="120579">
                <a:tc>
                  <a:txBody>
                    <a:bodyPr/>
                    <a:lstStyle/>
                    <a:p>
                      <a:r>
                        <a:rPr lang="en-US" sz="1200">
                          <a:latin typeface="IBM Plex Serif Light" panose="02060403050406000203" pitchFamily="18" charset="0"/>
                        </a:rPr>
                        <a:t>1 x Breadboard</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No</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Optional</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No</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0337385"/>
                  </a:ext>
                </a:extLst>
              </a:tr>
              <a:tr h="302148">
                <a:tc>
                  <a:txBody>
                    <a:bodyPr/>
                    <a:lstStyle/>
                    <a:p>
                      <a:r>
                        <a:rPr lang="en-GB" sz="1200">
                          <a:latin typeface="IBM Plex Serif Light" panose="02060403050406000203" pitchFamily="18" charset="0"/>
                        </a:rPr>
                        <a:t>Cables, Cardboard, stapler, marking pens, scotch tape</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IBM Plex Serif Light" panose="02060403050406000203" pitchFamily="18" charset="0"/>
                        </a:rPr>
                        <a:t>Yes</a:t>
                      </a:r>
                    </a:p>
                  </a:txBody>
                  <a:tcPr marL="75023" marR="75023" marT="37512" marB="375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9679753"/>
                  </a:ext>
                </a:extLst>
              </a:tr>
            </a:tbl>
          </a:graphicData>
        </a:graphic>
      </p:graphicFrame>
      <p:pic>
        <p:nvPicPr>
          <p:cNvPr id="10" name="Picture 9" descr="A picture containing table, indoor&#10;&#10;Description generated with high confidence">
            <a:extLst>
              <a:ext uri="{FF2B5EF4-FFF2-40B4-BE49-F238E27FC236}">
                <a16:creationId xmlns:a16="http://schemas.microsoft.com/office/drawing/2014/main" id="{02AAF26F-CC34-4ACE-8A5B-AA2FE5802E14}"/>
              </a:ext>
            </a:extLst>
          </p:cNvPr>
          <p:cNvPicPr>
            <a:picLocks noChangeAspect="1"/>
          </p:cNvPicPr>
          <p:nvPr/>
        </p:nvPicPr>
        <p:blipFill rotWithShape="1">
          <a:blip r:embed="rId4"/>
          <a:srcRect l="4375" t="15714" r="13035"/>
          <a:stretch/>
        </p:blipFill>
        <p:spPr>
          <a:xfrm>
            <a:off x="756265" y="4151851"/>
            <a:ext cx="3754648" cy="2155371"/>
          </a:xfrm>
          <a:prstGeom prst="rect">
            <a:avLst/>
          </a:prstGeom>
        </p:spPr>
      </p:pic>
      <p:pic>
        <p:nvPicPr>
          <p:cNvPr id="15" name="Picture 14">
            <a:extLst>
              <a:ext uri="{FF2B5EF4-FFF2-40B4-BE49-F238E27FC236}">
                <a16:creationId xmlns:a16="http://schemas.microsoft.com/office/drawing/2014/main" id="{5F4229A6-8CE6-470D-9D3A-FB3BB71CDFA0}"/>
              </a:ext>
            </a:extLst>
          </p:cNvPr>
          <p:cNvPicPr>
            <a:picLocks noChangeAspect="1"/>
          </p:cNvPicPr>
          <p:nvPr/>
        </p:nvPicPr>
        <p:blipFill rotWithShape="1">
          <a:blip r:embed="rId5"/>
          <a:srcRect l="8276" t="8247" r="6959" b="13155"/>
          <a:stretch/>
        </p:blipFill>
        <p:spPr>
          <a:xfrm rot="16200000">
            <a:off x="5459798" y="3451482"/>
            <a:ext cx="2160219" cy="3560955"/>
          </a:xfrm>
          <a:prstGeom prst="rect">
            <a:avLst/>
          </a:prstGeom>
        </p:spPr>
      </p:pic>
      <p:pic>
        <p:nvPicPr>
          <p:cNvPr id="16" name="Picture 15">
            <a:extLst>
              <a:ext uri="{FF2B5EF4-FFF2-40B4-BE49-F238E27FC236}">
                <a16:creationId xmlns:a16="http://schemas.microsoft.com/office/drawing/2014/main" id="{3CA0220A-52EF-4F75-AB3B-2F4B854C3854}"/>
              </a:ext>
            </a:extLst>
          </p:cNvPr>
          <p:cNvPicPr>
            <a:picLocks noChangeAspect="1"/>
          </p:cNvPicPr>
          <p:nvPr/>
        </p:nvPicPr>
        <p:blipFill rotWithShape="1">
          <a:blip r:embed="rId6"/>
          <a:srcRect t="13429" b="8476"/>
          <a:stretch/>
        </p:blipFill>
        <p:spPr>
          <a:xfrm>
            <a:off x="8590673" y="4334749"/>
            <a:ext cx="2403899" cy="1877332"/>
          </a:xfrm>
          <a:prstGeom prst="rect">
            <a:avLst/>
          </a:prstGeom>
        </p:spPr>
      </p:pic>
      <p:sp>
        <p:nvSpPr>
          <p:cNvPr id="17" name="Rectangle 16">
            <a:extLst>
              <a:ext uri="{FF2B5EF4-FFF2-40B4-BE49-F238E27FC236}">
                <a16:creationId xmlns:a16="http://schemas.microsoft.com/office/drawing/2014/main" id="{20DB9BF7-A27F-4A83-8FEB-E144AF3968C3}"/>
              </a:ext>
            </a:extLst>
          </p:cNvPr>
          <p:cNvSpPr/>
          <p:nvPr/>
        </p:nvSpPr>
        <p:spPr>
          <a:xfrm>
            <a:off x="838199" y="107691"/>
            <a:ext cx="3842658" cy="369332"/>
          </a:xfrm>
          <a:prstGeom prst="rect">
            <a:avLst/>
          </a:prstGeom>
        </p:spPr>
        <p:txBody>
          <a:bodyPr wrap="square">
            <a:spAutoFit/>
          </a:bodyPr>
          <a:lstStyle/>
          <a:p>
            <a:r>
              <a:rPr lang="en-US" i="1"/>
              <a:t>Instruction: Create your own Doggy – 2</a:t>
            </a:r>
          </a:p>
        </p:txBody>
      </p:sp>
    </p:spTree>
    <p:extLst>
      <p:ext uri="{BB962C8B-B14F-4D97-AF65-F5344CB8AC3E}">
        <p14:creationId xmlns:p14="http://schemas.microsoft.com/office/powerpoint/2010/main" val="2312859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4339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8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2541" cy="1325563"/>
          </a:xfrm>
        </p:spPr>
        <p:txBody>
          <a:bodyPr>
            <a:normAutofit/>
          </a:bodyPr>
          <a:lstStyle/>
          <a:p>
            <a:r>
              <a:rPr lang="en-US"/>
              <a:t>Download and Print/Copy Design files</a:t>
            </a:r>
          </a:p>
        </p:txBody>
      </p:sp>
      <p:sp>
        <p:nvSpPr>
          <p:cNvPr id="3" name="Content Placeholder 2"/>
          <p:cNvSpPr>
            <a:spLocks noGrp="1"/>
          </p:cNvSpPr>
          <p:nvPr>
            <p:ph idx="1"/>
          </p:nvPr>
        </p:nvSpPr>
        <p:spPr>
          <a:xfrm>
            <a:off x="838200" y="1556657"/>
            <a:ext cx="4383280" cy="4021171"/>
          </a:xfrm>
        </p:spPr>
        <p:txBody>
          <a:bodyPr>
            <a:noAutofit/>
          </a:bodyPr>
          <a:lstStyle/>
          <a:p>
            <a:pPr marL="0" indent="0">
              <a:buNone/>
            </a:pPr>
            <a:r>
              <a:rPr lang="en-US" sz="1500" b="1"/>
              <a:t>Get the last design file from </a:t>
            </a:r>
            <a:r>
              <a:rPr lang="en-US" sz="1500" b="1">
                <a:hlinkClick r:id="rId2"/>
              </a:rPr>
              <a:t>Doggy </a:t>
            </a:r>
            <a:r>
              <a:rPr lang="en-US" sz="1500" b="1" err="1">
                <a:hlinkClick r:id="rId2"/>
              </a:rPr>
              <a:t>Github</a:t>
            </a:r>
            <a:r>
              <a:rPr lang="en-US" sz="1500" b="1">
                <a:hlinkClick r:id="rId2"/>
              </a:rPr>
              <a:t> house</a:t>
            </a:r>
            <a:endParaRPr lang="en-US" sz="1500" b="1"/>
          </a:p>
          <a:p>
            <a:r>
              <a:rPr lang="en-US" sz="1500"/>
              <a:t>Doggy Basic - </a:t>
            </a:r>
            <a:r>
              <a:rPr lang="en-US" sz="1500" err="1"/>
              <a:t>Superdog</a:t>
            </a:r>
            <a:r>
              <a:rPr lang="en-US" sz="1500"/>
              <a:t> vision only (</a:t>
            </a:r>
            <a:r>
              <a:rPr lang="en-US" sz="1500">
                <a:hlinkClick r:id="rId3"/>
              </a:rPr>
              <a:t>Doggy DXF format</a:t>
            </a:r>
            <a:r>
              <a:rPr lang="en-US" sz="1500"/>
              <a:t>, </a:t>
            </a:r>
            <a:r>
              <a:rPr lang="en-US" sz="1500">
                <a:hlinkClick r:id="rId4"/>
              </a:rPr>
              <a:t>Doggy PDF format - basic parts</a:t>
            </a:r>
            <a:r>
              <a:rPr lang="en-US" sz="1500"/>
              <a:t>)</a:t>
            </a:r>
          </a:p>
          <a:p>
            <a:r>
              <a:rPr lang="en-US" sz="1500"/>
              <a:t>Doggy Standard - Basic plus ultra-dynamic tail (</a:t>
            </a:r>
            <a:r>
              <a:rPr lang="en-US" sz="1500">
                <a:hlinkClick r:id="rId3"/>
              </a:rPr>
              <a:t>Doggy DXF format</a:t>
            </a:r>
            <a:r>
              <a:rPr lang="en-US" sz="1500"/>
              <a:t>, </a:t>
            </a:r>
            <a:r>
              <a:rPr lang="en-US" sz="1500">
                <a:hlinkClick r:id="rId4"/>
              </a:rPr>
              <a:t>Doggy PDF format - basic parts</a:t>
            </a:r>
            <a:endParaRPr lang="en-US" sz="1500"/>
          </a:p>
          <a:p>
            <a:r>
              <a:rPr lang="en-US" sz="1500"/>
              <a:t>Doggy Premium - Standard plus powerful front legs (</a:t>
            </a:r>
            <a:r>
              <a:rPr lang="en-US" sz="1500">
                <a:hlinkClick r:id="rId3"/>
              </a:rPr>
              <a:t>Doggy DXF format</a:t>
            </a:r>
            <a:r>
              <a:rPr lang="en-US" sz="1500"/>
              <a:t>, </a:t>
            </a:r>
            <a:r>
              <a:rPr lang="en-US" sz="1500">
                <a:hlinkClick r:id="rId4"/>
              </a:rPr>
              <a:t>Doggy PDF format - basic parts</a:t>
            </a:r>
            <a:r>
              <a:rPr lang="en-US" sz="1500"/>
              <a:t>, </a:t>
            </a:r>
            <a:r>
              <a:rPr lang="en-US" sz="1500">
                <a:hlinkClick r:id="rId5"/>
              </a:rPr>
              <a:t>Doggy PDF format - Optional and advanced parts</a:t>
            </a:r>
            <a:r>
              <a:rPr lang="en-US" sz="1500"/>
              <a:t>)</a:t>
            </a:r>
          </a:p>
          <a:p>
            <a:r>
              <a:rPr lang="en-US" sz="1500" err="1"/>
              <a:t>MiniDoggy</a:t>
            </a:r>
            <a:r>
              <a:rPr lang="en-US" sz="1500"/>
              <a:t> - ultra-dynamic tail only (</a:t>
            </a:r>
            <a:r>
              <a:rPr lang="en-US" sz="1500" err="1">
                <a:hlinkClick r:id="rId6"/>
              </a:rPr>
              <a:t>MiniDoggy</a:t>
            </a:r>
            <a:r>
              <a:rPr lang="en-US" sz="1500">
                <a:hlinkClick r:id="rId6"/>
              </a:rPr>
              <a:t> DXF format</a:t>
            </a:r>
            <a:r>
              <a:rPr lang="en-US" sz="1500"/>
              <a:t>, </a:t>
            </a:r>
            <a:r>
              <a:rPr lang="en-US" sz="1500" err="1">
                <a:hlinkClick r:id="rId7"/>
              </a:rPr>
              <a:t>MiniDoggy</a:t>
            </a:r>
            <a:r>
              <a:rPr lang="en-US" sz="1500">
                <a:hlinkClick r:id="rId7"/>
              </a:rPr>
              <a:t> PDF format</a:t>
            </a:r>
            <a:r>
              <a:rPr lang="en-US" sz="1500"/>
              <a:t>)</a:t>
            </a:r>
          </a:p>
        </p:txBody>
      </p:sp>
      <p:sp>
        <p:nvSpPr>
          <p:cNvPr id="4" name="Slide Number Placeholder 3"/>
          <p:cNvSpPr>
            <a:spLocks noGrp="1"/>
          </p:cNvSpPr>
          <p:nvPr>
            <p:ph type="sldNum" sz="quarter" idx="4"/>
          </p:nvPr>
        </p:nvSpPr>
        <p:spPr/>
        <p:txBody>
          <a:bodyPr/>
          <a:lstStyle/>
          <a:p>
            <a:fld id="{DCC1C4A4-046B-3E4F-A1E5-DD3794234026}" type="slidenum">
              <a:rPr lang="en-US" smtClean="0"/>
              <a:pPr/>
              <a:t>8</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8" action="ppaction://hlinksldjump"/>
              </a:rPr>
              <a:t>Agenda</a:t>
            </a:r>
            <a:endParaRPr lang="en-US"/>
          </a:p>
        </p:txBody>
      </p:sp>
      <p:sp>
        <p:nvSpPr>
          <p:cNvPr id="8" name="Content Placeholder 2">
            <a:extLst>
              <a:ext uri="{FF2B5EF4-FFF2-40B4-BE49-F238E27FC236}">
                <a16:creationId xmlns:a16="http://schemas.microsoft.com/office/drawing/2014/main" id="{B82E34FD-E289-4258-9DEA-46D81E723C3E}"/>
              </a:ext>
            </a:extLst>
          </p:cNvPr>
          <p:cNvSpPr txBox="1">
            <a:spLocks/>
          </p:cNvSpPr>
          <p:nvPr/>
        </p:nvSpPr>
        <p:spPr>
          <a:xfrm>
            <a:off x="2457983" y="6475565"/>
            <a:ext cx="6683304" cy="2513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1400" b="1"/>
              <a:t>Level: some tasks could be tricky but could be performed under adult’s guidance</a:t>
            </a:r>
            <a:endParaRPr lang="en-GB" sz="1400"/>
          </a:p>
          <a:p>
            <a:pPr marL="0" indent="0">
              <a:buFont typeface="Arial"/>
              <a:buNone/>
            </a:pPr>
            <a:endParaRPr lang="en-US" sz="1400"/>
          </a:p>
        </p:txBody>
      </p:sp>
      <p:sp>
        <p:nvSpPr>
          <p:cNvPr id="9" name="Content Placeholder 2">
            <a:extLst>
              <a:ext uri="{FF2B5EF4-FFF2-40B4-BE49-F238E27FC236}">
                <a16:creationId xmlns:a16="http://schemas.microsoft.com/office/drawing/2014/main" id="{11CA9BFA-2095-496B-A1FC-A86272B5FC1A}"/>
              </a:ext>
            </a:extLst>
          </p:cNvPr>
          <p:cNvSpPr txBox="1">
            <a:spLocks/>
          </p:cNvSpPr>
          <p:nvPr/>
        </p:nvSpPr>
        <p:spPr>
          <a:xfrm>
            <a:off x="5290457" y="1557639"/>
            <a:ext cx="6487886" cy="43382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500" b="1"/>
              <a:t>Print or Copy the design file on selected support</a:t>
            </a:r>
          </a:p>
          <a:p>
            <a:r>
              <a:rPr lang="en-GB" sz="1500" b="1"/>
              <a:t>Doggy Basic </a:t>
            </a:r>
            <a:r>
              <a:rPr lang="en-GB" sz="1500"/>
              <a:t>- Do not use common printer paper. Doggy Basic can be easily printed on 200gr/m² A4 paper (local print shop or standard printer) or cardboard. 200gr/m² A4 paper is enough strong to support sensor weight. No need for "Belly" part (but if you like it, just fold and insert it).</a:t>
            </a:r>
          </a:p>
          <a:p>
            <a:r>
              <a:rPr lang="en-GB" sz="1500" b="1"/>
              <a:t>Doggy Standard </a:t>
            </a:r>
            <a:r>
              <a:rPr lang="en-GB" sz="1500"/>
              <a:t>– As Basic, "Belly" part is optional, depending upon wiring choices (but if you like it, just fold and insert it).</a:t>
            </a:r>
          </a:p>
          <a:p>
            <a:r>
              <a:rPr lang="en-GB" sz="1500" b="1"/>
              <a:t>Doggy Premium </a:t>
            </a:r>
            <a:r>
              <a:rPr lang="en-GB" sz="1500"/>
              <a:t>– As Basic, except that "Belly" part is mandatory. It could be printed on 200gr/m² A4 paper, but cardboard is the best choice.</a:t>
            </a:r>
          </a:p>
          <a:p>
            <a:r>
              <a:rPr lang="en-GB" sz="1500" b="1"/>
              <a:t>MiniDoggy</a:t>
            </a:r>
            <a:r>
              <a:rPr lang="en-GB" sz="1500"/>
              <a:t> - MiniDoggy can be easily printed on 200gr/m² A4 paper (local print shop or standard printer) 200gr/m² A4 paper is enough strong to support servo motor weight. No need for "Belly" part (but if you like it, just fold it and insert mounting servo on it). Belly part is mandatory if you use standard printer paper.</a:t>
            </a:r>
          </a:p>
        </p:txBody>
      </p:sp>
      <p:sp>
        <p:nvSpPr>
          <p:cNvPr id="7" name="Rectangle 6">
            <a:extLst>
              <a:ext uri="{FF2B5EF4-FFF2-40B4-BE49-F238E27FC236}">
                <a16:creationId xmlns:a16="http://schemas.microsoft.com/office/drawing/2014/main" id="{A6C83839-8316-482D-B857-3015B6652F42}"/>
              </a:ext>
            </a:extLst>
          </p:cNvPr>
          <p:cNvSpPr/>
          <p:nvPr/>
        </p:nvSpPr>
        <p:spPr>
          <a:xfrm>
            <a:off x="5290457" y="5929871"/>
            <a:ext cx="5391786" cy="338554"/>
          </a:xfrm>
          <a:prstGeom prst="rect">
            <a:avLst/>
          </a:prstGeom>
        </p:spPr>
        <p:txBody>
          <a:bodyPr wrap="square">
            <a:spAutoFit/>
          </a:bodyPr>
          <a:lstStyle/>
          <a:p>
            <a:r>
              <a:rPr lang="en-GB" sz="1600" b="1">
                <a:latin typeface="IBM Plex Serif Light" panose="02060403050406000203" pitchFamily="18" charset="0"/>
              </a:rPr>
              <a:t>Please, share your experience on </a:t>
            </a:r>
            <a:r>
              <a:rPr lang="en-GB" sz="1600" b="1">
                <a:latin typeface="IBM Plex Serif Light" panose="02060403050406000203" pitchFamily="18" charset="0"/>
                <a:hlinkClick r:id="rId9"/>
              </a:rPr>
              <a:t>Doggy's House</a:t>
            </a:r>
            <a:r>
              <a:rPr lang="en-GB" sz="1600" b="1">
                <a:latin typeface="IBM Plex Serif Light" panose="02060403050406000203" pitchFamily="18" charset="0"/>
              </a:rPr>
              <a:t>!!!</a:t>
            </a:r>
          </a:p>
        </p:txBody>
      </p:sp>
      <p:sp>
        <p:nvSpPr>
          <p:cNvPr id="10" name="Rectangle 9">
            <a:extLst>
              <a:ext uri="{FF2B5EF4-FFF2-40B4-BE49-F238E27FC236}">
                <a16:creationId xmlns:a16="http://schemas.microsoft.com/office/drawing/2014/main" id="{918A852C-F2C3-47EB-8F29-57497A288CA4}"/>
              </a:ext>
            </a:extLst>
          </p:cNvPr>
          <p:cNvSpPr/>
          <p:nvPr/>
        </p:nvSpPr>
        <p:spPr>
          <a:xfrm>
            <a:off x="769223" y="5068096"/>
            <a:ext cx="3714008" cy="1200329"/>
          </a:xfrm>
          <a:prstGeom prst="rect">
            <a:avLst/>
          </a:prstGeom>
          <a:solidFill>
            <a:schemeClr val="accent1">
              <a:lumMod val="20000"/>
              <a:lumOff val="80000"/>
            </a:schemeClr>
          </a:solidFill>
        </p:spPr>
        <p:txBody>
          <a:bodyPr wrap="square">
            <a:spAutoFit/>
          </a:bodyPr>
          <a:lstStyle/>
          <a:p>
            <a:r>
              <a:rPr lang="en-GB" b="1">
                <a:latin typeface="IBM Plex Serif Light" panose="02060403050406000203" pitchFamily="18" charset="0"/>
              </a:rPr>
              <a:t>HINT: The best way to learn how to build Doggy is to print it on common A4 paper and build a prototype.</a:t>
            </a:r>
          </a:p>
        </p:txBody>
      </p:sp>
      <p:sp>
        <p:nvSpPr>
          <p:cNvPr id="12" name="Rectangle 11">
            <a:extLst>
              <a:ext uri="{FF2B5EF4-FFF2-40B4-BE49-F238E27FC236}">
                <a16:creationId xmlns:a16="http://schemas.microsoft.com/office/drawing/2014/main" id="{BD6743BE-CCD9-4655-AB8E-623591F2A1BD}"/>
              </a:ext>
            </a:extLst>
          </p:cNvPr>
          <p:cNvSpPr/>
          <p:nvPr/>
        </p:nvSpPr>
        <p:spPr>
          <a:xfrm>
            <a:off x="838199" y="107691"/>
            <a:ext cx="3842658" cy="369332"/>
          </a:xfrm>
          <a:prstGeom prst="rect">
            <a:avLst/>
          </a:prstGeom>
        </p:spPr>
        <p:txBody>
          <a:bodyPr wrap="square">
            <a:spAutoFit/>
          </a:bodyPr>
          <a:lstStyle/>
          <a:p>
            <a:r>
              <a:rPr lang="en-US" i="1"/>
              <a:t>Instruction: Create your own Doggy – 3</a:t>
            </a:r>
          </a:p>
        </p:txBody>
      </p:sp>
    </p:spTree>
    <p:extLst>
      <p:ext uri="{BB962C8B-B14F-4D97-AF65-F5344CB8AC3E}">
        <p14:creationId xmlns:p14="http://schemas.microsoft.com/office/powerpoint/2010/main" val="3696856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425544" cy="1325563"/>
          </a:xfrm>
        </p:spPr>
        <p:txBody>
          <a:bodyPr>
            <a:normAutofit/>
          </a:bodyPr>
          <a:lstStyle/>
          <a:p>
            <a:r>
              <a:rPr lang="en-US"/>
              <a:t>Mount Doggy Basic - </a:t>
            </a:r>
            <a:r>
              <a:rPr lang="en-GB"/>
              <a:t>a TJBot companion with </a:t>
            </a:r>
            <a:r>
              <a:rPr lang="en-GB" err="1"/>
              <a:t>superdog</a:t>
            </a:r>
            <a:r>
              <a:rPr lang="en-GB"/>
              <a:t> vision!</a:t>
            </a:r>
            <a:endParaRPr lang="en-US"/>
          </a:p>
        </p:txBody>
      </p:sp>
      <p:sp>
        <p:nvSpPr>
          <p:cNvPr id="4" name="Slide Number Placeholder 3"/>
          <p:cNvSpPr>
            <a:spLocks noGrp="1"/>
          </p:cNvSpPr>
          <p:nvPr>
            <p:ph type="sldNum" sz="quarter" idx="4"/>
          </p:nvPr>
        </p:nvSpPr>
        <p:spPr/>
        <p:txBody>
          <a:bodyPr/>
          <a:lstStyle/>
          <a:p>
            <a:fld id="{DCC1C4A4-046B-3E4F-A1E5-DD3794234026}" type="slidenum">
              <a:rPr lang="en-US" smtClean="0"/>
              <a:pPr/>
              <a:t>9</a:t>
            </a:fld>
            <a:endParaRPr lang="en-US"/>
          </a:p>
        </p:txBody>
      </p:sp>
      <p:sp>
        <p:nvSpPr>
          <p:cNvPr id="14" name="Arrow: Pentagon 13">
            <a:extLst>
              <a:ext uri="{FF2B5EF4-FFF2-40B4-BE49-F238E27FC236}">
                <a16:creationId xmlns:a16="http://schemas.microsoft.com/office/drawing/2014/main" id="{74FDF22B-F6A6-423D-B8E4-9D2A5C92DD4D}"/>
              </a:ext>
            </a:extLst>
          </p:cNvPr>
          <p:cNvSpPr/>
          <p:nvPr/>
        </p:nvSpPr>
        <p:spPr>
          <a:xfrm>
            <a:off x="10994572" y="6302375"/>
            <a:ext cx="1066798" cy="381000"/>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hlinkClick r:id="rId2" action="ppaction://hlinksldjump"/>
              </a:rPr>
              <a:t>Agenda</a:t>
            </a:r>
            <a:endParaRPr lang="en-US"/>
          </a:p>
        </p:txBody>
      </p:sp>
      <p:sp>
        <p:nvSpPr>
          <p:cNvPr id="9" name="Content Placeholder 2">
            <a:extLst>
              <a:ext uri="{FF2B5EF4-FFF2-40B4-BE49-F238E27FC236}">
                <a16:creationId xmlns:a16="http://schemas.microsoft.com/office/drawing/2014/main" id="{11CA9BFA-2095-496B-A1FC-A86272B5FC1A}"/>
              </a:ext>
            </a:extLst>
          </p:cNvPr>
          <p:cNvSpPr txBox="1">
            <a:spLocks/>
          </p:cNvSpPr>
          <p:nvPr/>
        </p:nvSpPr>
        <p:spPr>
          <a:xfrm>
            <a:off x="3617648" y="3723578"/>
            <a:ext cx="8432838" cy="291990"/>
          </a:xfrm>
          <a:prstGeom prst="rect">
            <a:avLst/>
          </a:prstGeom>
        </p:spPr>
        <p:txBody>
          <a:bodyPr vert="horz" lIns="91440" tIns="45720" rIns="91440" bIns="45720" rtlCol="0">
            <a:noAutofit/>
          </a:bodyPr>
          <a:lstStyle>
            <a:defPPr>
              <a:defRPr lang="en-US"/>
            </a:defPPr>
            <a:lvl1pPr indent="0">
              <a:lnSpc>
                <a:spcPct val="100000"/>
              </a:lnSpc>
              <a:spcBef>
                <a:spcPts val="1000"/>
              </a:spcBef>
              <a:buClr>
                <a:srgbClr val="0064FF"/>
              </a:buClr>
              <a:buFont typeface="Arial"/>
              <a:buNone/>
              <a:defRPr sz="1200" b="0" i="0">
                <a:latin typeface="IBM Plex Sans Light" charset="0"/>
                <a:ea typeface="IBM Plex Sans Light" charset="0"/>
                <a:cs typeface="IBM Plex Sans Light" charset="0"/>
              </a:defRPr>
            </a:lvl1pPr>
            <a:lvl2pPr marL="685800" indent="-228600">
              <a:lnSpc>
                <a:spcPct val="100000"/>
              </a:lnSpc>
              <a:spcBef>
                <a:spcPts val="500"/>
              </a:spcBef>
              <a:buFont typeface="Arial"/>
              <a:buChar char="•"/>
              <a:defRPr b="0" i="0" baseline="0">
                <a:latin typeface="IBM Plex Sans Light" charset="0"/>
                <a:ea typeface="IBM Plex Sans Light" charset="0"/>
                <a:cs typeface="IBM Plex Sans Light" charset="0"/>
              </a:defRPr>
            </a:lvl2pPr>
            <a:lvl3pPr marL="1143000" indent="-228600">
              <a:lnSpc>
                <a:spcPct val="100000"/>
              </a:lnSpc>
              <a:spcBef>
                <a:spcPts val="500"/>
              </a:spcBef>
              <a:buFont typeface="Arial"/>
              <a:buChar char="•"/>
              <a:defRPr b="0" i="0" baseline="0">
                <a:latin typeface="IBM Plex Sans Light" charset="0"/>
                <a:ea typeface="IBM Plex Sans Light" charset="0"/>
                <a:cs typeface="IBM Plex Sans Light" charset="0"/>
              </a:defRPr>
            </a:lvl3pPr>
            <a:lvl4pPr marL="1600200" indent="-228600">
              <a:lnSpc>
                <a:spcPct val="100000"/>
              </a:lnSpc>
              <a:spcBef>
                <a:spcPts val="500"/>
              </a:spcBef>
              <a:buFont typeface="Arial"/>
              <a:buChar char="•"/>
              <a:defRPr b="0" i="0">
                <a:latin typeface="IBM Plex Sans Light" charset="0"/>
                <a:ea typeface="IBM Plex Sans Light" charset="0"/>
                <a:cs typeface="IBM Plex Sans Light" charset="0"/>
              </a:defRPr>
            </a:lvl4pPr>
            <a:lvl5pPr marL="2057400" indent="-228600">
              <a:lnSpc>
                <a:spcPct val="100000"/>
              </a:lnSpc>
              <a:spcBef>
                <a:spcPts val="500"/>
              </a:spcBef>
              <a:buFont typeface="Arial"/>
              <a:buChar char="•"/>
              <a:defRPr b="0" i="0">
                <a:latin typeface="IBM Plex Sans Light" charset="0"/>
                <a:ea typeface="IBM Plex Sans Light" charset="0"/>
                <a:cs typeface="IBM Plex Sans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algn="ctr"/>
            <a:r>
              <a:rPr lang="en-GB"/>
              <a:t>fold up or down cyan and green lines</a:t>
            </a:r>
          </a:p>
        </p:txBody>
      </p:sp>
      <p:sp>
        <p:nvSpPr>
          <p:cNvPr id="12" name="Rectangle 11">
            <a:extLst>
              <a:ext uri="{FF2B5EF4-FFF2-40B4-BE49-F238E27FC236}">
                <a16:creationId xmlns:a16="http://schemas.microsoft.com/office/drawing/2014/main" id="{BD6743BE-CCD9-4655-AB8E-623591F2A1BD}"/>
              </a:ext>
            </a:extLst>
          </p:cNvPr>
          <p:cNvSpPr/>
          <p:nvPr/>
        </p:nvSpPr>
        <p:spPr>
          <a:xfrm>
            <a:off x="838198" y="107691"/>
            <a:ext cx="4665293" cy="369332"/>
          </a:xfrm>
          <a:prstGeom prst="rect">
            <a:avLst/>
          </a:prstGeom>
        </p:spPr>
        <p:txBody>
          <a:bodyPr wrap="square">
            <a:spAutoFit/>
          </a:bodyPr>
          <a:lstStyle/>
          <a:p>
            <a:r>
              <a:rPr lang="en-US" i="1"/>
              <a:t>Instruction: Create your own Doggy – 4a</a:t>
            </a:r>
          </a:p>
        </p:txBody>
      </p:sp>
      <p:pic>
        <p:nvPicPr>
          <p:cNvPr id="11" name="Picture 10">
            <a:extLst>
              <a:ext uri="{FF2B5EF4-FFF2-40B4-BE49-F238E27FC236}">
                <a16:creationId xmlns:a16="http://schemas.microsoft.com/office/drawing/2014/main" id="{E87A061F-77F4-4A8C-8226-C27AB480BECB}"/>
              </a:ext>
            </a:extLst>
          </p:cNvPr>
          <p:cNvPicPr>
            <a:picLocks noChangeAspect="1"/>
          </p:cNvPicPr>
          <p:nvPr/>
        </p:nvPicPr>
        <p:blipFill>
          <a:blip r:embed="rId3"/>
          <a:stretch>
            <a:fillRect/>
          </a:stretch>
        </p:blipFill>
        <p:spPr>
          <a:xfrm>
            <a:off x="9134476" y="131081"/>
            <a:ext cx="2981325" cy="1533525"/>
          </a:xfrm>
          <a:prstGeom prst="rect">
            <a:avLst/>
          </a:prstGeom>
        </p:spPr>
      </p:pic>
      <p:pic>
        <p:nvPicPr>
          <p:cNvPr id="15" name="Picture 14" descr="A picture containing text, whiteboard&#10;&#10;Description generated with high confidence">
            <a:extLst>
              <a:ext uri="{FF2B5EF4-FFF2-40B4-BE49-F238E27FC236}">
                <a16:creationId xmlns:a16="http://schemas.microsoft.com/office/drawing/2014/main" id="{1B52C412-0758-45E6-952B-AB22EB16AE1F}"/>
              </a:ext>
            </a:extLst>
          </p:cNvPr>
          <p:cNvPicPr>
            <a:picLocks noChangeAspect="1"/>
          </p:cNvPicPr>
          <p:nvPr/>
        </p:nvPicPr>
        <p:blipFill>
          <a:blip r:embed="rId4"/>
          <a:stretch>
            <a:fillRect/>
          </a:stretch>
        </p:blipFill>
        <p:spPr>
          <a:xfrm>
            <a:off x="0" y="1728937"/>
            <a:ext cx="3293428" cy="4573437"/>
          </a:xfrm>
          <a:prstGeom prst="rect">
            <a:avLst/>
          </a:prstGeom>
        </p:spPr>
      </p:pic>
      <p:sp>
        <p:nvSpPr>
          <p:cNvPr id="18" name="Rectangle 17">
            <a:extLst>
              <a:ext uri="{FF2B5EF4-FFF2-40B4-BE49-F238E27FC236}">
                <a16:creationId xmlns:a16="http://schemas.microsoft.com/office/drawing/2014/main" id="{25BD4F28-2F0A-44F8-A60F-3B33AC3A66F3}"/>
              </a:ext>
            </a:extLst>
          </p:cNvPr>
          <p:cNvSpPr/>
          <p:nvPr/>
        </p:nvSpPr>
        <p:spPr>
          <a:xfrm>
            <a:off x="3372808" y="1742839"/>
            <a:ext cx="3557831" cy="646331"/>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Get and Print/Copy DOGGY BASIC design file - Print/reproduce only the Tail and advanced Sheet</a:t>
            </a:r>
          </a:p>
        </p:txBody>
      </p:sp>
      <p:pic>
        <p:nvPicPr>
          <p:cNvPr id="20" name="Picture 19">
            <a:extLst>
              <a:ext uri="{FF2B5EF4-FFF2-40B4-BE49-F238E27FC236}">
                <a16:creationId xmlns:a16="http://schemas.microsoft.com/office/drawing/2014/main" id="{42F911DD-9931-4251-82A0-750F7112C5FB}"/>
              </a:ext>
            </a:extLst>
          </p:cNvPr>
          <p:cNvPicPr>
            <a:picLocks noChangeAspect="1"/>
          </p:cNvPicPr>
          <p:nvPr/>
        </p:nvPicPr>
        <p:blipFill>
          <a:blip r:embed="rId5"/>
          <a:stretch>
            <a:fillRect/>
          </a:stretch>
        </p:blipFill>
        <p:spPr>
          <a:xfrm>
            <a:off x="7412263" y="1847312"/>
            <a:ext cx="4649107" cy="1546355"/>
          </a:xfrm>
          <a:prstGeom prst="rect">
            <a:avLst/>
          </a:prstGeom>
        </p:spPr>
      </p:pic>
      <p:sp>
        <p:nvSpPr>
          <p:cNvPr id="22" name="Rectangle 21">
            <a:extLst>
              <a:ext uri="{FF2B5EF4-FFF2-40B4-BE49-F238E27FC236}">
                <a16:creationId xmlns:a16="http://schemas.microsoft.com/office/drawing/2014/main" id="{24AA3DA6-C247-4BBB-AA98-09CFDA24B1A7}"/>
              </a:ext>
            </a:extLst>
          </p:cNvPr>
          <p:cNvSpPr/>
          <p:nvPr/>
        </p:nvSpPr>
        <p:spPr>
          <a:xfrm>
            <a:off x="3635829" y="2409148"/>
            <a:ext cx="3776434" cy="1200329"/>
          </a:xfrm>
          <a:prstGeom prst="rect">
            <a:avLst/>
          </a:prstGeom>
        </p:spPr>
        <p:txBody>
          <a:bodyPr vert="horz" lIns="91440" tIns="45720" rIns="91440" bIns="45720" rtlCol="0">
            <a:noAutofit/>
          </a:bodyPr>
          <a:lstStyle/>
          <a:p>
            <a:pPr>
              <a:spcBef>
                <a:spcPts val="1000"/>
              </a:spcBef>
              <a:buClr>
                <a:srgbClr val="0064FF"/>
              </a:buClr>
            </a:pPr>
            <a:r>
              <a:rPr lang="en-GB" sz="1200">
                <a:latin typeface="IBM Plex Sans Light" charset="0"/>
              </a:rPr>
              <a:t>Cut all the red lines using a cutter and a scissor (do not cut parts to host servo motor for tail). If you plan to use </a:t>
            </a:r>
            <a:r>
              <a:rPr lang="en-GB" sz="1200" err="1">
                <a:latin typeface="IBM Plex Sans Light" charset="0"/>
              </a:rPr>
              <a:t>superdog</a:t>
            </a:r>
            <a:r>
              <a:rPr lang="en-GB" sz="1200">
                <a:latin typeface="IBM Plex Sans Light" charset="0"/>
              </a:rPr>
              <a:t> vision, remind to cut eyes too. (P.S: in the following pictures these lines are cut as used in Standard and Advanced version)</a:t>
            </a:r>
          </a:p>
          <a:p>
            <a:pPr>
              <a:spcBef>
                <a:spcPts val="1000"/>
              </a:spcBef>
              <a:buClr>
                <a:srgbClr val="0064FF"/>
              </a:buClr>
            </a:pPr>
            <a:endParaRPr lang="en-GB" sz="1200">
              <a:latin typeface="IBM Plex Sans Light" charset="0"/>
            </a:endParaRPr>
          </a:p>
        </p:txBody>
      </p:sp>
      <p:pic>
        <p:nvPicPr>
          <p:cNvPr id="24" name="Picture 23">
            <a:extLst>
              <a:ext uri="{FF2B5EF4-FFF2-40B4-BE49-F238E27FC236}">
                <a16:creationId xmlns:a16="http://schemas.microsoft.com/office/drawing/2014/main" id="{965593C1-2C2D-4F5F-994D-50FE29437FD9}"/>
              </a:ext>
            </a:extLst>
          </p:cNvPr>
          <p:cNvPicPr>
            <a:picLocks noChangeAspect="1"/>
          </p:cNvPicPr>
          <p:nvPr/>
        </p:nvPicPr>
        <p:blipFill>
          <a:blip r:embed="rId6"/>
          <a:stretch>
            <a:fillRect/>
          </a:stretch>
        </p:blipFill>
        <p:spPr>
          <a:xfrm>
            <a:off x="3617648" y="4041985"/>
            <a:ext cx="4627462" cy="1770237"/>
          </a:xfrm>
          <a:prstGeom prst="rect">
            <a:avLst/>
          </a:prstGeom>
        </p:spPr>
      </p:pic>
      <p:pic>
        <p:nvPicPr>
          <p:cNvPr id="26" name="Picture 25">
            <a:extLst>
              <a:ext uri="{FF2B5EF4-FFF2-40B4-BE49-F238E27FC236}">
                <a16:creationId xmlns:a16="http://schemas.microsoft.com/office/drawing/2014/main" id="{A43E312B-C071-4E21-9794-9B273E4DC5A5}"/>
              </a:ext>
            </a:extLst>
          </p:cNvPr>
          <p:cNvPicPr>
            <a:picLocks noChangeAspect="1"/>
          </p:cNvPicPr>
          <p:nvPr/>
        </p:nvPicPr>
        <p:blipFill>
          <a:blip r:embed="rId7"/>
          <a:stretch>
            <a:fillRect/>
          </a:stretch>
        </p:blipFill>
        <p:spPr>
          <a:xfrm>
            <a:off x="8255505" y="4041985"/>
            <a:ext cx="3794981" cy="1774059"/>
          </a:xfrm>
          <a:prstGeom prst="rect">
            <a:avLst/>
          </a:prstGeom>
        </p:spPr>
      </p:pic>
      <p:sp>
        <p:nvSpPr>
          <p:cNvPr id="27" name="Content Placeholder 2">
            <a:extLst>
              <a:ext uri="{FF2B5EF4-FFF2-40B4-BE49-F238E27FC236}">
                <a16:creationId xmlns:a16="http://schemas.microsoft.com/office/drawing/2014/main" id="{D0896A88-9A3A-4034-844A-47D35B004556}"/>
              </a:ext>
            </a:extLst>
          </p:cNvPr>
          <p:cNvSpPr txBox="1">
            <a:spLocks/>
          </p:cNvSpPr>
          <p:nvPr/>
        </p:nvSpPr>
        <p:spPr>
          <a:xfrm>
            <a:off x="3617648" y="5847144"/>
            <a:ext cx="4627462" cy="29199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GB" sz="1200" i="1"/>
              <a:t>fold up</a:t>
            </a:r>
          </a:p>
        </p:txBody>
      </p:sp>
      <p:sp>
        <p:nvSpPr>
          <p:cNvPr id="28" name="Content Placeholder 2">
            <a:extLst>
              <a:ext uri="{FF2B5EF4-FFF2-40B4-BE49-F238E27FC236}">
                <a16:creationId xmlns:a16="http://schemas.microsoft.com/office/drawing/2014/main" id="{3EAC705A-D906-4B7A-9C30-41533B7A7A30}"/>
              </a:ext>
            </a:extLst>
          </p:cNvPr>
          <p:cNvSpPr txBox="1">
            <a:spLocks/>
          </p:cNvSpPr>
          <p:nvPr/>
        </p:nvSpPr>
        <p:spPr>
          <a:xfrm>
            <a:off x="8255505" y="5837110"/>
            <a:ext cx="3794982" cy="29199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0064FF"/>
              </a:buClr>
              <a:buFont typeface="Arial"/>
              <a:buChar char="•"/>
              <a:defRPr sz="2000" b="0" i="0" kern="1200">
                <a:solidFill>
                  <a:schemeClr val="tx1"/>
                </a:solidFill>
                <a:latin typeface="IBM Plex Sans Light" charset="0"/>
                <a:ea typeface="IBM Plex Sans Light" charset="0"/>
                <a:cs typeface="IBM Plex Sans Light" charset="0"/>
              </a:defRPr>
            </a:lvl1pPr>
            <a:lvl2pPr marL="6858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2pPr>
            <a:lvl3pPr marL="1143000" indent="-228600" algn="l" defTabSz="914400" rtl="0" eaLnBrk="1" latinLnBrk="0" hangingPunct="1">
              <a:lnSpc>
                <a:spcPct val="100000"/>
              </a:lnSpc>
              <a:spcBef>
                <a:spcPts val="500"/>
              </a:spcBef>
              <a:buFont typeface="Arial"/>
              <a:buChar char="•"/>
              <a:defRPr sz="1800" b="0" i="0" kern="1200" baseline="0">
                <a:solidFill>
                  <a:schemeClr val="tx1"/>
                </a:solidFill>
                <a:latin typeface="IBM Plex Sans Light" charset="0"/>
                <a:ea typeface="IBM Plex Sans Light" charset="0"/>
                <a:cs typeface="IBM Plex Sans Light" charset="0"/>
              </a:defRPr>
            </a:lvl3pPr>
            <a:lvl4pPr marL="16002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4pPr>
            <a:lvl5pPr marL="2057400" indent="-228600" algn="l" defTabSz="914400" rtl="0" eaLnBrk="1" latinLnBrk="0" hangingPunct="1">
              <a:lnSpc>
                <a:spcPct val="10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GB" sz="1200" i="1"/>
              <a:t>fold down</a:t>
            </a:r>
          </a:p>
        </p:txBody>
      </p:sp>
    </p:spTree>
    <p:extLst>
      <p:ext uri="{BB962C8B-B14F-4D97-AF65-F5344CB8AC3E}">
        <p14:creationId xmlns:p14="http://schemas.microsoft.com/office/powerpoint/2010/main" val="4135532184"/>
      </p:ext>
    </p:extLst>
  </p:cSld>
  <p:clrMapOvr>
    <a:masterClrMapping/>
  </p:clrMapOvr>
</p:sld>
</file>

<file path=ppt/theme/theme1.xml><?xml version="1.0" encoding="utf-8"?>
<a:theme xmlns:a="http://schemas.openxmlformats.org/drawingml/2006/main" name="Presentatio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EAFFFA2F-18B1-3D45-B4C2-F0974833E123}" vid="{0DEEB646-3DBE-F344-B5D8-CB6BE56465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Activity kit Doggy 20180920</Template>
  <TotalTime>9627</TotalTime>
  <Words>9916</Words>
  <Application>Microsoft Office PowerPoint</Application>
  <PresentationFormat>Widescreen</PresentationFormat>
  <Paragraphs>924</Paragraphs>
  <Slides>71</Slides>
  <Notes>1</Notes>
  <HiddenSlides>0</HiddenSlides>
  <MMClips>8</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Arial</vt:lpstr>
      <vt:lpstr>Arial Regular</vt:lpstr>
      <vt:lpstr>Calibri</vt:lpstr>
      <vt:lpstr>Calibri Light</vt:lpstr>
      <vt:lpstr>Courier New</vt:lpstr>
      <vt:lpstr>Cutive Mono</vt:lpstr>
      <vt:lpstr>Helvetica Light</vt:lpstr>
      <vt:lpstr>IBM Plex Sans</vt:lpstr>
      <vt:lpstr>IBM Plex Sans Light</vt:lpstr>
      <vt:lpstr>IBM Plex Serif Light</vt:lpstr>
      <vt:lpstr>Wingdings</vt:lpstr>
      <vt:lpstr>Presentation Template</vt:lpstr>
      <vt:lpstr>Doggy, the TJBot’s companion</vt:lpstr>
      <vt:lpstr>Learning Objectives</vt:lpstr>
      <vt:lpstr>Activity Kit structure and generic requirements</vt:lpstr>
      <vt:lpstr>What are we going to do today?</vt:lpstr>
      <vt:lpstr>Detailed Agenda (click &amp; go)</vt:lpstr>
      <vt:lpstr>Instruction: Create and setup your own Doggy</vt:lpstr>
      <vt:lpstr>HW requirement</vt:lpstr>
      <vt:lpstr>Download and Print/Copy Design files</vt:lpstr>
      <vt:lpstr>Mount Doggy Basic - a TJBot companion with superdog vision!</vt:lpstr>
      <vt:lpstr>Mount Doggy Basic - a TJBot companion with superdog vision!</vt:lpstr>
      <vt:lpstr>Mount Doggy Basic - a TJBot companion with superdog vision!</vt:lpstr>
      <vt:lpstr>Mount Doggy Standard - a TJBot companion with superdog vision and a cute tail!</vt:lpstr>
      <vt:lpstr>Mount Doggy Standard - a TJBot companion with superdog vision and a cute tail!</vt:lpstr>
      <vt:lpstr>Mount Doggy Standard - a TJBot companion with superdog vision and a cute tail!</vt:lpstr>
      <vt:lpstr>Mount Doggy Standard - a TJBot companion with superdog vision and a cute tail!</vt:lpstr>
      <vt:lpstr>Mount Doggy Premium - a TJBot companion with superdog vision, a cute tail and two legs!</vt:lpstr>
      <vt:lpstr>Mount Doggy Premium - a TJBot companion with superdog vision, a cute tail and two legs!</vt:lpstr>
      <vt:lpstr>Mount Doggy Premium - a TJBot companion with superdog vision, a cute tail and two legs!</vt:lpstr>
      <vt:lpstr>Mount MiniDoggy – the cutest tail in TJworld</vt:lpstr>
      <vt:lpstr>Mount MiniDoggy – the cutest tail in TJworld</vt:lpstr>
      <vt:lpstr>Instruction: Setup and test Doggy</vt:lpstr>
      <vt:lpstr>Instruction: Setup and Test Doggy superdog vision (HC-SR04)</vt:lpstr>
      <vt:lpstr>Instruction: Setup and Test Doggy superdog vision (HC-SR04)</vt:lpstr>
      <vt:lpstr>Instruction: Setup and Test Doggy tail (SG-90)</vt:lpstr>
      <vt:lpstr>Instruction: Setup and Test Doggy tail (SG-90)</vt:lpstr>
      <vt:lpstr>Instruction: Setup and Test Doggy front legs (SG-90)</vt:lpstr>
      <vt:lpstr>Instruction: Setup and Test Doggy front legs (SG-90)</vt:lpstr>
      <vt:lpstr>Instruction: Setup and Test Doggy front legs (SG-90)</vt:lpstr>
      <vt:lpstr>Tales of two Doggies</vt:lpstr>
      <vt:lpstr>Instruction: Tale 1 - Nothing and no one can pass without getting a strong barking from Doggy. TJBot calms it getting a cute tail wagging.</vt:lpstr>
      <vt:lpstr>Instruction: Tale1.Scene1 - Doggy say “BARK!” if an object is less than 30cm away</vt:lpstr>
      <vt:lpstr>Instruction: Tale1.Scene1 - Doggy say “BARK!” if an object is less than 30cm away</vt:lpstr>
      <vt:lpstr>Instruction: Tale1.Scene1 - Doggy say “BARK!” if an object is less than 30cm away</vt:lpstr>
      <vt:lpstr>Instruction: Tale1.Scene1 - Doggy say “BARK!” if an object is less than 30cm away</vt:lpstr>
      <vt:lpstr>Instruction: Tale1.Scene2 –Doggy barks if an object is less than 30cm away</vt:lpstr>
      <vt:lpstr>Instruction: Tale1.Scene2 –Doggy barks if an object is less than 30cm away</vt:lpstr>
      <vt:lpstr>Instruction: Tale1.Scene2 –Doggy barks if an object is less than 30cm away</vt:lpstr>
      <vt:lpstr>Instruction: Tale1.Scene3 – Smart barking, just one time, please!</vt:lpstr>
      <vt:lpstr>Instruction: Tale1.Scene3 – Smart barking, just one time, please!</vt:lpstr>
      <vt:lpstr>Instruction: Tale1.Scene3 – Smart barking, just one time, please!</vt:lpstr>
      <vt:lpstr>Instruction: Tale1.Scene4 –Doggy is happy and wags its tail!</vt:lpstr>
      <vt:lpstr>Instruction: Tale1.Scene4 –Doggy is happy and wags its tail!</vt:lpstr>
      <vt:lpstr>Instruction: Tale1.Scene4 –Doggy is happy and wags its tail!</vt:lpstr>
      <vt:lpstr>Instruction: Tale1.Scene4 –Doggy is happy and wags its tail!</vt:lpstr>
      <vt:lpstr>Challenge T1C1: Add scene3 elements to make Doggy barking and wagging tail when an object is closer than 30cm.</vt:lpstr>
      <vt:lpstr>Instruction: Tale1.Scene5 – TJBot wakes up when Doggy start barking and calms it down</vt:lpstr>
      <vt:lpstr>Instruction: Tale1.Scene5 – TJBot wakes up when Doggy start barking and calms it down</vt:lpstr>
      <vt:lpstr>Instruction: Tale1.Scene5 – TJBot wakes up when Doggy start barking and calms it down</vt:lpstr>
      <vt:lpstr>Instruction: Tale1.Scene5 – TJBot wakes up when Doggy start barking and calms it down</vt:lpstr>
      <vt:lpstr>Instruction: Tale1.Scene5 – TJBot wakes up when Doggy start barking and calms it down</vt:lpstr>
      <vt:lpstr>Instruction: Tale1.Scene5 – TJBot wakes up when Doggy start barking and calms it down</vt:lpstr>
      <vt:lpstr>Instruction: Tale1.Scene5 – TJBot wakes up when Doggy start barking and calms it down</vt:lpstr>
      <vt:lpstr>Instruction: Tale 2 – Doggy loves his treats.  He needs to eat healthier and start doing exercises</vt:lpstr>
      <vt:lpstr>Instruction: Tale2.Scene1 –Doggy stands up on its front legs when anything is less that 30cm away</vt:lpstr>
      <vt:lpstr>Instruction: Tale2.Scene1 –Doggy stands up on its front legs when anything is less that 30cm away</vt:lpstr>
      <vt:lpstr>Instruction: Tale2.Scene2 –Doggy does push-ups when anything is less that 30cm away</vt:lpstr>
      <vt:lpstr>Instruction: Tale2.Scene2 –Doggy does push-ups when anything is less that 30cm away</vt:lpstr>
      <vt:lpstr>Instruction: Tale2.Scene2 –Doggy does push-ups when anything is less that 30cm away</vt:lpstr>
      <vt:lpstr>Instruction: Tale2.Scene2 –Doggy does push-ups when anything is less that 30cm away</vt:lpstr>
      <vt:lpstr>Instruction: Tale2.Scene2 –Doggy does push-ups when anything is less that 30cm away</vt:lpstr>
      <vt:lpstr>Instruction: Tale2.Scene2 –Doggy does push-ups when anything is less that 30cm away</vt:lpstr>
      <vt:lpstr>Challenge T2C1: Doggy doesn't like to do exercises. When it start a series, if nothing is near to it, it moves its tail instead of doing push-ups.</vt:lpstr>
      <vt:lpstr>Challenge T2C1: Doggy doesn't like to do exercises. When it start a series, if nothing is near to it, it moves its tail instead of doing push-ups.</vt:lpstr>
      <vt:lpstr>Challenge T2C1: Doggy doesn't like to do exercises. When it start a series, if nothing is near to it, it moves its tail instead of doing push-ups.</vt:lpstr>
      <vt:lpstr>Instruction: Tale2.Scene3 – TJBot helps Doggy doing exercises counting push-ups</vt:lpstr>
      <vt:lpstr>Instruction: Tale2.Scene3 – TJBot helps Doggy doing exercises counting push-ups</vt:lpstr>
      <vt:lpstr>Instruction: Tale2.Scene3 – TJBot helps Doggy doing exercises counting push-ups</vt:lpstr>
      <vt:lpstr>Challenge T2C2: TJBot thinks that could be useful to move his/her arm while Doggy do push-ups and to light up led to advice that a new series is started.</vt:lpstr>
      <vt:lpstr>End notes and Credits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Doggy, the TJBot’s companion</dc:title>
  <dc:creator>Ferruccio Manclossi</dc:creator>
  <cp:lastModifiedBy>Ferruccio Manclossi</cp:lastModifiedBy>
  <cp:revision>143</cp:revision>
  <dcterms:created xsi:type="dcterms:W3CDTF">2018-09-20T14:54:20Z</dcterms:created>
  <dcterms:modified xsi:type="dcterms:W3CDTF">2018-10-02T12:41:47Z</dcterms:modified>
</cp:coreProperties>
</file>